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ags/tag38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39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tags/tag40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ags/tag41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tags/tag43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tags/tag45.xml" ContentType="application/vnd.openxmlformats-officedocument.presentationml.tags+xml"/>
  <Override PartName="/ppt/notesSlides/notesSlide35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tags/tag46.xml" ContentType="application/vnd.openxmlformats-officedocument.presentationml.tags+xml"/>
  <Override PartName="/ppt/notesSlides/notesSlide36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tags/tag47.xml" ContentType="application/vnd.openxmlformats-officedocument.presentationml.tags+xml"/>
  <Override PartName="/ppt/notesSlides/notesSlide37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tags/tag48.xml" ContentType="application/vnd.openxmlformats-officedocument.presentationml.tags+xml"/>
  <Override PartName="/ppt/notesSlides/notesSlide38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tags/tag49.xml" ContentType="application/vnd.openxmlformats-officedocument.presentationml.tags+xml"/>
  <Override PartName="/ppt/notesSlides/notesSlide39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tags/tag50.xml" ContentType="application/vnd.openxmlformats-officedocument.presentationml.tags+xml"/>
  <Override PartName="/ppt/notesSlides/notesSlide40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tags/tag51.xml" ContentType="application/vnd.openxmlformats-officedocument.presentationml.tags+xml"/>
  <Override PartName="/ppt/notesSlides/notesSlide4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tags/tag52.xml" ContentType="application/vnd.openxmlformats-officedocument.presentationml.tags+xml"/>
  <Override PartName="/ppt/notesSlides/notesSlide42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tags/tag53.xml" ContentType="application/vnd.openxmlformats-officedocument.presentationml.tags+xml"/>
  <Override PartName="/ppt/notesSlides/notesSlide43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tags/tag54.xml" ContentType="application/vnd.openxmlformats-officedocument.presentationml.tags+xml"/>
  <Override PartName="/ppt/notesSlides/notesSlide44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tags/tag55.xml" ContentType="application/vnd.openxmlformats-officedocument.presentationml.tags+xml"/>
  <Override PartName="/ppt/notesSlides/notesSlide45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tags/tag56.xml" ContentType="application/vnd.openxmlformats-officedocument.presentationml.tags+xml"/>
  <Override PartName="/ppt/notesSlides/notesSlide46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tags/tag57.xml" ContentType="application/vnd.openxmlformats-officedocument.presentationml.tags+xml"/>
  <Override PartName="/ppt/notesSlides/notesSlide47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tags/tag58.xml" ContentType="application/vnd.openxmlformats-officedocument.presentationml.tags+xml"/>
  <Override PartName="/ppt/notesSlides/notesSlide48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tags/tag59.xml" ContentType="application/vnd.openxmlformats-officedocument.presentationml.tags+xml"/>
  <Override PartName="/ppt/notesSlides/notesSlide49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tags/tag60.xml" ContentType="application/vnd.openxmlformats-officedocument.presentationml.tags+xml"/>
  <Override PartName="/ppt/notesSlides/notesSlide50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tags/tag61.xml" ContentType="application/vnd.openxmlformats-officedocument.presentationml.tags+xml"/>
  <Override PartName="/ppt/notesSlides/notesSlide5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5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tags/tag64.xml" ContentType="application/vnd.openxmlformats-officedocument.presentationml.tags+xml"/>
  <Override PartName="/ppt/notesSlides/notesSlide5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tags/tag65.xml" ContentType="application/vnd.openxmlformats-officedocument.presentationml.tags+xml"/>
  <Override PartName="/ppt/notesSlides/notesSlide5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tags/tag66.xml" ContentType="application/vnd.openxmlformats-officedocument.presentationml.tags+xml"/>
  <Override PartName="/ppt/notesSlides/notesSlide5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tags/tag67.xml" ContentType="application/vnd.openxmlformats-officedocument.presentationml.tags+xml"/>
  <Override PartName="/ppt/notesSlides/notesSlide5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tags/tag68.xml" ContentType="application/vnd.openxmlformats-officedocument.presentationml.tags+xml"/>
  <Override PartName="/ppt/notesSlides/notesSlide5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tags/tag69.xml" ContentType="application/vnd.openxmlformats-officedocument.presentationml.tags+xml"/>
  <Override PartName="/ppt/notesSlides/notesSlide5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tags/tag70.xml" ContentType="application/vnd.openxmlformats-officedocument.presentationml.tags+xml"/>
  <Override PartName="/ppt/notesSlides/notesSlide59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tags/tag71.xml" ContentType="application/vnd.openxmlformats-officedocument.presentationml.tags+xml"/>
  <Override PartName="/ppt/notesSlides/notesSlide60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tags/tag72.xml" ContentType="application/vnd.openxmlformats-officedocument.presentationml.tags+xml"/>
  <Override PartName="/ppt/notesSlides/notesSlide61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tags/tag73.xml" ContentType="application/vnd.openxmlformats-officedocument.presentationml.tags+xml"/>
  <Override PartName="/ppt/notesSlides/notesSlide62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tags/tag74.xml" ContentType="application/vnd.openxmlformats-officedocument.presentationml.tags+xml"/>
  <Override PartName="/ppt/notesSlides/notesSlide63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4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5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tags/tag79.xml" ContentType="application/vnd.openxmlformats-officedocument.presentationml.tags+xml"/>
  <Override PartName="/ppt/notesSlides/notesSlide66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tags/tag80.xml" ContentType="application/vnd.openxmlformats-officedocument.presentationml.tags+xml"/>
  <Override PartName="/ppt/notesSlides/notesSlide67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8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tags/tag83.xml" ContentType="application/vnd.openxmlformats-officedocument.presentationml.tags+xml"/>
  <Override PartName="/ppt/notesSlides/notesSlide69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tags/tag84.xml" ContentType="application/vnd.openxmlformats-officedocument.presentationml.tags+xml"/>
  <Override PartName="/ppt/notesSlides/notesSlide70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2"/>
  </p:notesMasterIdLst>
  <p:handoutMasterIdLst>
    <p:handoutMasterId r:id="rId73"/>
  </p:handoutMasterIdLst>
  <p:sldIdLst>
    <p:sldId id="521" r:id="rId2"/>
    <p:sldId id="320" r:id="rId3"/>
    <p:sldId id="313" r:id="rId4"/>
    <p:sldId id="522" r:id="rId5"/>
    <p:sldId id="40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410" r:id="rId21"/>
    <p:sldId id="471" r:id="rId22"/>
    <p:sldId id="391" r:id="rId23"/>
    <p:sldId id="537" r:id="rId24"/>
    <p:sldId id="489" r:id="rId25"/>
    <p:sldId id="490" r:id="rId26"/>
    <p:sldId id="491" r:id="rId27"/>
    <p:sldId id="280" r:id="rId28"/>
    <p:sldId id="417" r:id="rId29"/>
    <p:sldId id="492" r:id="rId30"/>
    <p:sldId id="444" r:id="rId31"/>
    <p:sldId id="446" r:id="rId32"/>
    <p:sldId id="472" r:id="rId33"/>
    <p:sldId id="447" r:id="rId34"/>
    <p:sldId id="448" r:id="rId35"/>
    <p:sldId id="450" r:id="rId36"/>
    <p:sldId id="451" r:id="rId37"/>
    <p:sldId id="452" r:id="rId38"/>
    <p:sldId id="453" r:id="rId39"/>
    <p:sldId id="498" r:id="rId40"/>
    <p:sldId id="499" r:id="rId41"/>
    <p:sldId id="500" r:id="rId42"/>
    <p:sldId id="354" r:id="rId43"/>
    <p:sldId id="455" r:id="rId44"/>
    <p:sldId id="456" r:id="rId45"/>
    <p:sldId id="457" r:id="rId46"/>
    <p:sldId id="458" r:id="rId47"/>
    <p:sldId id="493" r:id="rId48"/>
    <p:sldId id="461" r:id="rId49"/>
    <p:sldId id="454" r:id="rId50"/>
    <p:sldId id="459" r:id="rId51"/>
    <p:sldId id="494" r:id="rId52"/>
    <p:sldId id="495" r:id="rId53"/>
    <p:sldId id="496" r:id="rId54"/>
    <p:sldId id="497" r:id="rId55"/>
    <p:sldId id="305" r:id="rId56"/>
    <p:sldId id="468" r:id="rId57"/>
    <p:sldId id="398" r:id="rId58"/>
    <p:sldId id="430" r:id="rId59"/>
    <p:sldId id="431" r:id="rId60"/>
    <p:sldId id="432" r:id="rId61"/>
    <p:sldId id="307" r:id="rId62"/>
    <p:sldId id="372" r:id="rId63"/>
    <p:sldId id="501" r:id="rId64"/>
    <p:sldId id="502" r:id="rId65"/>
    <p:sldId id="399" r:id="rId66"/>
    <p:sldId id="516" r:id="rId67"/>
    <p:sldId id="517" r:id="rId68"/>
    <p:sldId id="469" r:id="rId69"/>
    <p:sldId id="505" r:id="rId70"/>
    <p:sldId id="506" r:id="rId71"/>
  </p:sldIdLst>
  <p:sldSz cx="9144000" cy="6858000" type="screen4x3"/>
  <p:notesSz cx="7010400" cy="92964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37AC316-3174-4FE3-B78E-3DF40F1BA4B3}">
          <p14:sldIdLst>
            <p14:sldId id="521"/>
            <p14:sldId id="320"/>
            <p14:sldId id="313"/>
            <p14:sldId id="522"/>
            <p14:sldId id="40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410"/>
            <p14:sldId id="471"/>
            <p14:sldId id="391"/>
            <p14:sldId id="537"/>
            <p14:sldId id="489"/>
            <p14:sldId id="490"/>
            <p14:sldId id="491"/>
            <p14:sldId id="280"/>
            <p14:sldId id="417"/>
            <p14:sldId id="492"/>
            <p14:sldId id="444"/>
            <p14:sldId id="446"/>
            <p14:sldId id="472"/>
            <p14:sldId id="447"/>
            <p14:sldId id="448"/>
            <p14:sldId id="450"/>
            <p14:sldId id="451"/>
            <p14:sldId id="452"/>
            <p14:sldId id="453"/>
            <p14:sldId id="498"/>
            <p14:sldId id="499"/>
            <p14:sldId id="500"/>
            <p14:sldId id="354"/>
            <p14:sldId id="455"/>
            <p14:sldId id="456"/>
            <p14:sldId id="457"/>
            <p14:sldId id="458"/>
            <p14:sldId id="493"/>
            <p14:sldId id="461"/>
            <p14:sldId id="454"/>
            <p14:sldId id="459"/>
            <p14:sldId id="494"/>
            <p14:sldId id="495"/>
            <p14:sldId id="496"/>
            <p14:sldId id="497"/>
            <p14:sldId id="305"/>
            <p14:sldId id="468"/>
            <p14:sldId id="398"/>
            <p14:sldId id="430"/>
            <p14:sldId id="431"/>
            <p14:sldId id="432"/>
            <p14:sldId id="307"/>
            <p14:sldId id="372"/>
            <p14:sldId id="501"/>
            <p14:sldId id="502"/>
            <p14:sldId id="399"/>
            <p14:sldId id="516"/>
            <p14:sldId id="517"/>
            <p14:sldId id="469"/>
            <p14:sldId id="505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344" autoAdjust="0"/>
    <p:restoredTop sz="94358" autoAdjust="0"/>
  </p:normalViewPr>
  <p:slideViewPr>
    <p:cSldViewPr>
      <p:cViewPr varScale="1">
        <p:scale>
          <a:sx n="79" d="100"/>
          <a:sy n="79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Bem-vindo</a:t>
          </a:r>
          <a:r>
            <a:rPr lang="en-US" sz="2800" dirty="0" smtClean="0"/>
            <a:t>  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3FF4E7E-20A4-4176-9964-84A5FEEE5864}" type="presOf" srcId="{CA18C304-790A-426F-BDC0-F1EA5BD4F17B}" destId="{BB70550F-8890-47CC-B5F1-2A73E13ED811}" srcOrd="0" destOrd="0" presId="urn:microsoft.com/office/officeart/2005/8/layout/vList2"/>
    <dgm:cxn modelId="{21037378-8C38-4386-93C8-EB94EF952C32}" type="presOf" srcId="{EE030BBD-CC10-48B5-BE47-80E41777220A}" destId="{4718474C-CCF3-4B29-A69B-BE6E44EB506B}" srcOrd="0" destOrd="0" presId="urn:microsoft.com/office/officeart/2005/8/layout/vList2"/>
    <dgm:cxn modelId="{8840F986-EE42-48CD-B75E-28E8C00AFF15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C01FA240-EEF1-4DAD-B811-51E67B3AB52E}" type="presOf" srcId="{CA18C304-790A-426F-BDC0-F1EA5BD4F17B}" destId="{BB70550F-8890-47CC-B5F1-2A73E13ED811}" srcOrd="0" destOrd="0" presId="urn:microsoft.com/office/officeart/2005/8/layout/vList2"/>
    <dgm:cxn modelId="{77A9B12F-3388-4860-B07A-92A4061A14EA}" type="presOf" srcId="{EE030BBD-CC10-48B5-BE47-80E41777220A}" destId="{4718474C-CCF3-4B29-A69B-BE6E44EB506B}" srcOrd="0" destOrd="0" presId="urn:microsoft.com/office/officeart/2005/8/layout/vList2"/>
    <dgm:cxn modelId="{1C5F573F-0AF1-491D-8712-EEEC7AD8718D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Propósito</a:t>
          </a:r>
          <a:r>
            <a:rPr lang="en-US" sz="2800" dirty="0" smtClean="0"/>
            <a:t> dos Lions </a:t>
          </a:r>
          <a:r>
            <a:rPr lang="en-US" sz="2800" dirty="0" err="1" smtClean="0"/>
            <a:t>Clubes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080924B0-A857-4E13-BCB1-A9406C8F8E0E}" type="presOf" srcId="{EE030BBD-CC10-48B5-BE47-80E41777220A}" destId="{4718474C-CCF3-4B29-A69B-BE6E44EB506B}" srcOrd="0" destOrd="0" presId="urn:microsoft.com/office/officeart/2005/8/layout/vList2"/>
    <dgm:cxn modelId="{59F7CBF7-7579-4002-A8D6-E94AA7FCFE9F}" type="presOf" srcId="{CA18C304-790A-426F-BDC0-F1EA5BD4F17B}" destId="{BB70550F-8890-47CC-B5F1-2A73E13ED811}" srcOrd="0" destOrd="0" presId="urn:microsoft.com/office/officeart/2005/8/layout/vList2"/>
    <dgm:cxn modelId="{AFE31D98-8469-4079-A0AD-2632CB699DFB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Propósito</a:t>
          </a:r>
          <a:r>
            <a:rPr lang="en-US" sz="2800" dirty="0" smtClean="0"/>
            <a:t> dos Lions </a:t>
          </a:r>
          <a:r>
            <a:rPr lang="en-US" sz="2800" dirty="0" err="1" smtClean="0"/>
            <a:t>Clubes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14609CC1-C466-4EB6-98DC-67D2E7FCC099}" type="presOf" srcId="{EE030BBD-CC10-48B5-BE47-80E41777220A}" destId="{4718474C-CCF3-4B29-A69B-BE6E44EB506B}" srcOrd="0" destOrd="0" presId="urn:microsoft.com/office/officeart/2005/8/layout/vList2"/>
    <dgm:cxn modelId="{65298646-ADE5-4B50-9998-06BC63958C04}" type="presOf" srcId="{CA18C304-790A-426F-BDC0-F1EA5BD4F17B}" destId="{BB70550F-8890-47CC-B5F1-2A73E13ED811}" srcOrd="0" destOrd="0" presId="urn:microsoft.com/office/officeart/2005/8/layout/vList2"/>
    <dgm:cxn modelId="{24FB5A10-5472-4B25-8773-EEEAF7119B64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Propósito</a:t>
          </a:r>
          <a:r>
            <a:rPr lang="en-US" sz="2800" dirty="0" smtClean="0"/>
            <a:t> dos Lions </a:t>
          </a:r>
          <a:r>
            <a:rPr lang="en-US" sz="2800" dirty="0" err="1" smtClean="0"/>
            <a:t>Clubes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22F72F7-34D3-4313-900E-591F75859371}" type="presOf" srcId="{CA18C304-790A-426F-BDC0-F1EA5BD4F17B}" destId="{BB70550F-8890-47CC-B5F1-2A73E13ED811}" srcOrd="0" destOrd="0" presId="urn:microsoft.com/office/officeart/2005/8/layout/vList2"/>
    <dgm:cxn modelId="{89ACCB9B-6DA2-437F-847D-E9FAFE51230E}" type="presOf" srcId="{EE030BBD-CC10-48B5-BE47-80E41777220A}" destId="{4718474C-CCF3-4B29-A69B-BE6E44EB506B}" srcOrd="0" destOrd="0" presId="urn:microsoft.com/office/officeart/2005/8/layout/vList2"/>
    <dgm:cxn modelId="{8859E5FA-FF08-4915-99AD-723A508F3D48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Propósito</a:t>
          </a:r>
          <a:r>
            <a:rPr lang="en-US" sz="2800" dirty="0" smtClean="0"/>
            <a:t> dos Lions </a:t>
          </a:r>
          <a:r>
            <a:rPr lang="en-US" sz="2800" dirty="0" err="1" smtClean="0"/>
            <a:t>Clubes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01D207C6-4F8C-45B6-A1A6-361F2D60EE99}" type="presOf" srcId="{CA18C304-790A-426F-BDC0-F1EA5BD4F17B}" destId="{BB70550F-8890-47CC-B5F1-2A73E13ED811}" srcOrd="0" destOrd="0" presId="urn:microsoft.com/office/officeart/2005/8/layout/vList2"/>
    <dgm:cxn modelId="{2D84B747-5440-4C5A-99DC-BFA841B3D756}" type="presOf" srcId="{EE030BBD-CC10-48B5-BE47-80E41777220A}" destId="{4718474C-CCF3-4B29-A69B-BE6E44EB506B}" srcOrd="0" destOrd="0" presId="urn:microsoft.com/office/officeart/2005/8/layout/vList2"/>
    <dgm:cxn modelId="{EBD18B54-4122-452E-B24F-BC378EBC087A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Propósito</a:t>
          </a:r>
          <a:r>
            <a:rPr lang="en-US" sz="2800" dirty="0" smtClean="0"/>
            <a:t> dos Lions </a:t>
          </a:r>
          <a:r>
            <a:rPr lang="en-US" sz="2800" dirty="0" err="1" smtClean="0"/>
            <a:t>Clubes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38F6AA2-C461-41DE-97C1-36CC53206CBF}" type="presOf" srcId="{EE030BBD-CC10-48B5-BE47-80E41777220A}" destId="{4718474C-CCF3-4B29-A69B-BE6E44EB506B}" srcOrd="0" destOrd="0" presId="urn:microsoft.com/office/officeart/2005/8/layout/vList2"/>
    <dgm:cxn modelId="{025FF31D-E278-44D5-885E-F7944C13E47B}" type="presOf" srcId="{CA18C304-790A-426F-BDC0-F1EA5BD4F17B}" destId="{BB70550F-8890-47CC-B5F1-2A73E13ED811}" srcOrd="0" destOrd="0" presId="urn:microsoft.com/office/officeart/2005/8/layout/vList2"/>
    <dgm:cxn modelId="{0B8D629D-F070-4AD3-BEA8-4605B6F62FA4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Propósito</a:t>
          </a:r>
          <a:r>
            <a:rPr lang="en-US" sz="2800" dirty="0" smtClean="0"/>
            <a:t> dos Lions </a:t>
          </a:r>
          <a:r>
            <a:rPr lang="en-US" sz="2800" dirty="0" err="1" smtClean="0"/>
            <a:t>Clubes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8C12228-8749-4222-994A-F0B12118F933}" type="presOf" srcId="{CA18C304-790A-426F-BDC0-F1EA5BD4F17B}" destId="{BB70550F-8890-47CC-B5F1-2A73E13ED811}" srcOrd="0" destOrd="0" presId="urn:microsoft.com/office/officeart/2005/8/layout/vList2"/>
    <dgm:cxn modelId="{FDC8F0A2-24D9-4268-8661-B001CD3E0E22}" type="presOf" srcId="{EE030BBD-CC10-48B5-BE47-80E41777220A}" destId="{4718474C-CCF3-4B29-A69B-BE6E44EB506B}" srcOrd="0" destOrd="0" presId="urn:microsoft.com/office/officeart/2005/8/layout/vList2"/>
    <dgm:cxn modelId="{D6F68F05-9AB7-472D-971D-FB4B4D2A83A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Propósito</a:t>
          </a:r>
          <a:r>
            <a:rPr lang="en-US" sz="2800" dirty="0" smtClean="0"/>
            <a:t> dos Lions </a:t>
          </a:r>
          <a:r>
            <a:rPr lang="en-US" sz="2800" dirty="0" err="1" smtClean="0"/>
            <a:t>Clubes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4667429-8A57-424D-99DA-48B26FB9BDBD}" type="presOf" srcId="{CA18C304-790A-426F-BDC0-F1EA5BD4F17B}" destId="{BB70550F-8890-47CC-B5F1-2A73E13ED811}" srcOrd="0" destOrd="0" presId="urn:microsoft.com/office/officeart/2005/8/layout/vList2"/>
    <dgm:cxn modelId="{05564F8D-A6BE-4522-A582-41CFC1E4F0A8}" type="presOf" srcId="{EE030BBD-CC10-48B5-BE47-80E41777220A}" destId="{4718474C-CCF3-4B29-A69B-BE6E44EB506B}" srcOrd="0" destOrd="0" presId="urn:microsoft.com/office/officeart/2005/8/layout/vList2"/>
    <dgm:cxn modelId="{EB55958B-DBE7-45DD-BF96-C477B521804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14DD36C-A9BB-45C5-AF06-F877819AB68E}" type="presOf" srcId="{EE030BBD-CC10-48B5-BE47-80E41777220A}" destId="{4718474C-CCF3-4B29-A69B-BE6E44EB506B}" srcOrd="0" destOrd="0" presId="urn:microsoft.com/office/officeart/2005/8/layout/vList2"/>
    <dgm:cxn modelId="{A981708A-2C4C-4FE8-BC2D-5471682B2B1E}" type="presOf" srcId="{CA18C304-790A-426F-BDC0-F1EA5BD4F17B}" destId="{BB70550F-8890-47CC-B5F1-2A73E13ED811}" srcOrd="0" destOrd="0" presId="urn:microsoft.com/office/officeart/2005/8/layout/vList2"/>
    <dgm:cxn modelId="{376C29BE-3875-47B5-B016-592DC78D20EF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E1EFD2CB-379B-4CDF-88D8-D83A07D5E7D4}" type="presOf" srcId="{CA18C304-790A-426F-BDC0-F1EA5BD4F17B}" destId="{BB70550F-8890-47CC-B5F1-2A73E13ED811}" srcOrd="0" destOrd="0" presId="urn:microsoft.com/office/officeart/2005/8/layout/vList2"/>
    <dgm:cxn modelId="{F7DF133D-510E-435A-AC20-1EFDEE83EEE8}" type="presOf" srcId="{EE030BBD-CC10-48B5-BE47-80E41777220A}" destId="{4718474C-CCF3-4B29-A69B-BE6E44EB506B}" srcOrd="0" destOrd="0" presId="urn:microsoft.com/office/officeart/2005/8/layout/vList2"/>
    <dgm:cxn modelId="{FD226973-703B-48C4-824A-AF82B64BD0BA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Objetivos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Y="62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78CABC9F-3F50-40D3-8D68-48E352E615D2}" type="presOf" srcId="{EE030BBD-CC10-48B5-BE47-80E41777220A}" destId="{4718474C-CCF3-4B29-A69B-BE6E44EB506B}" srcOrd="0" destOrd="0" presId="urn:microsoft.com/office/officeart/2005/8/layout/vList2"/>
    <dgm:cxn modelId="{6D53FFDD-44DA-49F0-A7A1-9A1ADBF381BC}" type="presOf" srcId="{CA18C304-790A-426F-BDC0-F1EA5BD4F17B}" destId="{BB70550F-8890-47CC-B5F1-2A73E13ED811}" srcOrd="0" destOrd="0" presId="urn:microsoft.com/office/officeart/2005/8/layout/vList2"/>
    <dgm:cxn modelId="{CF1B162E-D213-4A02-9212-E0B64E72DEA2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A sua Equipe de Liderança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8F69920F-4723-432F-A433-E57B8BB7550B}" type="presOf" srcId="{CA18C304-790A-426F-BDC0-F1EA5BD4F17B}" destId="{BB70550F-8890-47CC-B5F1-2A73E13ED811}" srcOrd="0" destOrd="0" presId="urn:microsoft.com/office/officeart/2005/8/layout/vList2"/>
    <dgm:cxn modelId="{40DBECAC-D482-4AF3-B97C-49CCC26C6DEF}" type="presOf" srcId="{EE030BBD-CC10-48B5-BE47-80E41777220A}" destId="{4718474C-CCF3-4B29-A69B-BE6E44EB506B}" srcOrd="0" destOrd="0" presId="urn:microsoft.com/office/officeart/2005/8/layout/vList2"/>
    <dgm:cxn modelId="{72C4BDCC-9C76-4D78-872D-C77109549F70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A sua Equipe de Liderança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CA6973F-0A64-4392-A16B-BA9BB869EA0F}" type="presOf" srcId="{EE030BBD-CC10-48B5-BE47-80E41777220A}" destId="{4718474C-CCF3-4B29-A69B-BE6E44EB506B}" srcOrd="0" destOrd="0" presId="urn:microsoft.com/office/officeart/2005/8/layout/vList2"/>
    <dgm:cxn modelId="{4291972F-2063-419E-9AEA-319DE6204283}" type="presOf" srcId="{CA18C304-790A-426F-BDC0-F1EA5BD4F17B}" destId="{BB70550F-8890-47CC-B5F1-2A73E13ED811}" srcOrd="0" destOrd="0" presId="urn:microsoft.com/office/officeart/2005/8/layout/vList2"/>
    <dgm:cxn modelId="{0A3E18B6-2A86-4C51-B463-770C29088EC2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A sua Equipe de Liderança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E655283-745A-4874-A1A0-76A6720EA7E6}" type="presOf" srcId="{EE030BBD-CC10-48B5-BE47-80E41777220A}" destId="{4718474C-CCF3-4B29-A69B-BE6E44EB506B}" srcOrd="0" destOrd="0" presId="urn:microsoft.com/office/officeart/2005/8/layout/vList2"/>
    <dgm:cxn modelId="{1DE10D69-6701-41FF-BF7D-737BCC44AC7E}" type="presOf" srcId="{CA18C304-790A-426F-BDC0-F1EA5BD4F17B}" destId="{BB70550F-8890-47CC-B5F1-2A73E13ED811}" srcOrd="0" destOrd="0" presId="urn:microsoft.com/office/officeart/2005/8/layout/vList2"/>
    <dgm:cxn modelId="{71AA3C98-4973-4154-B671-D2AFD1C6092B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A sua Equipe de Liderança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C267DEF-0308-42C5-B192-1A6040F878F9}" type="presOf" srcId="{CA18C304-790A-426F-BDC0-F1EA5BD4F17B}" destId="{BB70550F-8890-47CC-B5F1-2A73E13ED811}" srcOrd="0" destOrd="0" presId="urn:microsoft.com/office/officeart/2005/8/layout/vList2"/>
    <dgm:cxn modelId="{F1152D3C-1A5D-473B-A289-E52C48C1858E}" type="presOf" srcId="{EE030BBD-CC10-48B5-BE47-80E41777220A}" destId="{4718474C-CCF3-4B29-A69B-BE6E44EB506B}" srcOrd="0" destOrd="0" presId="urn:microsoft.com/office/officeart/2005/8/layout/vList2"/>
    <dgm:cxn modelId="{CABDA2C9-0581-4E1C-A7FA-AA2A3A25CBA9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A sua Equipe de Liderança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258178E7-4520-4CA5-95D4-67B77AACDD35}" type="presOf" srcId="{CA18C304-790A-426F-BDC0-F1EA5BD4F17B}" destId="{BB70550F-8890-47CC-B5F1-2A73E13ED811}" srcOrd="0" destOrd="0" presId="urn:microsoft.com/office/officeart/2005/8/layout/vList2"/>
    <dgm:cxn modelId="{C30A3E3D-26F8-42EF-B9DD-9A74253093ED}" type="presOf" srcId="{EE030BBD-CC10-48B5-BE47-80E41777220A}" destId="{4718474C-CCF3-4B29-A69B-BE6E44EB506B}" srcOrd="0" destOrd="0" presId="urn:microsoft.com/office/officeart/2005/8/layout/vList2"/>
    <dgm:cxn modelId="{0B4B1FF6-909A-47A5-866D-D472C84AA7A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Desenvolver</a:t>
          </a:r>
          <a:r>
            <a:rPr lang="en-US" sz="2800" dirty="0" smtClean="0"/>
            <a:t> </a:t>
          </a:r>
          <a:r>
            <a:rPr lang="en-US" sz="2800" dirty="0" err="1" smtClean="0"/>
            <a:t>habilidades</a:t>
          </a:r>
          <a:r>
            <a:rPr lang="en-US" sz="2800" dirty="0" smtClean="0"/>
            <a:t> de </a:t>
          </a:r>
          <a:r>
            <a:rPr lang="en-US" sz="2800" dirty="0" err="1" smtClean="0"/>
            <a:t>liderança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BB023163-C316-4D50-A090-3839FE14036A}" type="presOf" srcId="{CA18C304-790A-426F-BDC0-F1EA5BD4F17B}" destId="{BB70550F-8890-47CC-B5F1-2A73E13ED811}" srcOrd="0" destOrd="0" presId="urn:microsoft.com/office/officeart/2005/8/layout/vList2"/>
    <dgm:cxn modelId="{60B5594A-60B2-4F4C-8A67-FEB7C240EECA}" type="presOf" srcId="{EE030BBD-CC10-48B5-BE47-80E41777220A}" destId="{4718474C-CCF3-4B29-A69B-BE6E44EB506B}" srcOrd="0" destOrd="0" presId="urn:microsoft.com/office/officeart/2005/8/layout/vList2"/>
    <dgm:cxn modelId="{BEB93B4F-C568-49B7-B7FB-7B0CCBFC52EB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C42FF3FA-9D02-4C46-BFAA-0C41A2EF8A1B}" type="presOf" srcId="{EE030BBD-CC10-48B5-BE47-80E41777220A}" destId="{4718474C-CCF3-4B29-A69B-BE6E44EB506B}" srcOrd="0" destOrd="0" presId="urn:microsoft.com/office/officeart/2005/8/layout/vList2"/>
    <dgm:cxn modelId="{2EE63421-D33A-4623-96FD-10FC56D4AC1C}" type="presOf" srcId="{CA18C304-790A-426F-BDC0-F1EA5BD4F17B}" destId="{BB70550F-8890-47CC-B5F1-2A73E13ED811}" srcOrd="0" destOrd="0" presId="urn:microsoft.com/office/officeart/2005/8/layout/vList2"/>
    <dgm:cxn modelId="{EF9C97B7-DB51-4229-8A8D-673747013E7E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190F3976-2BF3-4F88-A00A-9B9CBBE7C158}" type="presOf" srcId="{CA18C304-790A-426F-BDC0-F1EA5BD4F17B}" destId="{BB70550F-8890-47CC-B5F1-2A73E13ED811}" srcOrd="0" destOrd="0" presId="urn:microsoft.com/office/officeart/2005/8/layout/vList2"/>
    <dgm:cxn modelId="{512F0F60-C89C-4897-9B30-5350ADD4996D}" type="presOf" srcId="{EE030BBD-CC10-48B5-BE47-80E41777220A}" destId="{4718474C-CCF3-4B29-A69B-BE6E44EB506B}" srcOrd="0" destOrd="0" presId="urn:microsoft.com/office/officeart/2005/8/layout/vList2"/>
    <dgm:cxn modelId="{F0F6AB2C-6A72-41EB-AFB7-E7A47EC56B3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8FD299F7-5968-4633-B54B-4FE9A66EDAAC}" type="presOf" srcId="{CA18C304-790A-426F-BDC0-F1EA5BD4F17B}" destId="{BB70550F-8890-47CC-B5F1-2A73E13ED811}" srcOrd="0" destOrd="0" presId="urn:microsoft.com/office/officeart/2005/8/layout/vList2"/>
    <dgm:cxn modelId="{9B2D2E66-9E55-4A1C-A625-686E9821D2EA}" type="presOf" srcId="{EE030BBD-CC10-48B5-BE47-80E41777220A}" destId="{4718474C-CCF3-4B29-A69B-BE6E44EB506B}" srcOrd="0" destOrd="0" presId="urn:microsoft.com/office/officeart/2005/8/layout/vList2"/>
    <dgm:cxn modelId="{F5F81B49-7D20-47F2-A7A9-D6E9A5DB1FEA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BEDD86A6-53EC-40A4-B342-CD7D1B2AA28F}" type="presOf" srcId="{EE030BBD-CC10-48B5-BE47-80E41777220A}" destId="{4718474C-CCF3-4B29-A69B-BE6E44EB506B}" srcOrd="0" destOrd="0" presId="urn:microsoft.com/office/officeart/2005/8/layout/vList2"/>
    <dgm:cxn modelId="{7A152A3A-90F8-44A6-BECA-6BAB3282470C}" type="presOf" srcId="{CA18C304-790A-426F-BDC0-F1EA5BD4F17B}" destId="{BB70550F-8890-47CC-B5F1-2A73E13ED811}" srcOrd="0" destOrd="0" presId="urn:microsoft.com/office/officeart/2005/8/layout/vList2"/>
    <dgm:cxn modelId="{A84425A9-8C89-4CED-9BAA-B5BDB927A2F6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Índice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B690A0F-DC24-4DA3-BBE3-C278F091386F}" type="presOf" srcId="{EE030BBD-CC10-48B5-BE47-80E41777220A}" destId="{4718474C-CCF3-4B29-A69B-BE6E44EB506B}" srcOrd="0" destOrd="0" presId="urn:microsoft.com/office/officeart/2005/8/layout/vList2"/>
    <dgm:cxn modelId="{FE12BC07-7B60-4462-9CB2-404C709A9330}" type="presOf" srcId="{CA18C304-790A-426F-BDC0-F1EA5BD4F17B}" destId="{BB70550F-8890-47CC-B5F1-2A73E13ED811}" srcOrd="0" destOrd="0" presId="urn:microsoft.com/office/officeart/2005/8/layout/vList2"/>
    <dgm:cxn modelId="{6F94E342-C1D4-4B7E-A870-00D71B9D0B36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4C0C482-A91E-43A4-8057-2842165F8CE9}" type="presOf" srcId="{EE030BBD-CC10-48B5-BE47-80E41777220A}" destId="{4718474C-CCF3-4B29-A69B-BE6E44EB506B}" srcOrd="0" destOrd="0" presId="urn:microsoft.com/office/officeart/2005/8/layout/vList2"/>
    <dgm:cxn modelId="{E2563845-B5F3-4551-8C4C-2B0542F64DB5}" type="presOf" srcId="{CA18C304-790A-426F-BDC0-F1EA5BD4F17B}" destId="{BB70550F-8890-47CC-B5F1-2A73E13ED811}" srcOrd="0" destOrd="0" presId="urn:microsoft.com/office/officeart/2005/8/layout/vList2"/>
    <dgm:cxn modelId="{9BA1453B-88C1-417D-912D-193E7D4A2540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7AEDC0A-C199-4608-99F9-A6F5F10DDB68}" type="presOf" srcId="{EE030BBD-CC10-48B5-BE47-80E41777220A}" destId="{4718474C-CCF3-4B29-A69B-BE6E44EB506B}" srcOrd="0" destOrd="0" presId="urn:microsoft.com/office/officeart/2005/8/layout/vList2"/>
    <dgm:cxn modelId="{F43DC6A0-5061-4FD7-98AD-A1AD243C2EFD}" type="presOf" srcId="{CA18C304-790A-426F-BDC0-F1EA5BD4F17B}" destId="{BB70550F-8890-47CC-B5F1-2A73E13ED811}" srcOrd="0" destOrd="0" presId="urn:microsoft.com/office/officeart/2005/8/layout/vList2"/>
    <dgm:cxn modelId="{F3105B6C-90A6-450C-9A55-161C4ED8648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CC5A277-3FA7-4798-80F6-8D3596D8EC04}" type="presOf" srcId="{CA18C304-790A-426F-BDC0-F1EA5BD4F17B}" destId="{BB70550F-8890-47CC-B5F1-2A73E13ED811}" srcOrd="0" destOrd="0" presId="urn:microsoft.com/office/officeart/2005/8/layout/vList2"/>
    <dgm:cxn modelId="{BF2EA4D7-D055-4284-9051-5F2588D20B5E}" type="presOf" srcId="{EE030BBD-CC10-48B5-BE47-80E41777220A}" destId="{4718474C-CCF3-4B29-A69B-BE6E44EB506B}" srcOrd="0" destOrd="0" presId="urn:microsoft.com/office/officeart/2005/8/layout/vList2"/>
    <dgm:cxn modelId="{FED0AE6B-DE82-44ED-95F6-82F1D59057E4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AE9180D-A1CA-4E27-AC4F-4CF8E41FA387}" type="presOf" srcId="{EE030BBD-CC10-48B5-BE47-80E41777220A}" destId="{4718474C-CCF3-4B29-A69B-BE6E44EB506B}" srcOrd="0" destOrd="0" presId="urn:microsoft.com/office/officeart/2005/8/layout/vList2"/>
    <dgm:cxn modelId="{C6F09FA9-012C-4565-B639-A10C107B2F7F}" type="presOf" srcId="{CA18C304-790A-426F-BDC0-F1EA5BD4F17B}" destId="{BB70550F-8890-47CC-B5F1-2A73E13ED811}" srcOrd="0" destOrd="0" presId="urn:microsoft.com/office/officeart/2005/8/layout/vList2"/>
    <dgm:cxn modelId="{B644C0D5-B2C1-4C8C-933A-BA8BB81E9FCD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881F9F4-52AF-4760-836C-6CFDBC9F985A}" type="presOf" srcId="{EE030BBD-CC10-48B5-BE47-80E41777220A}" destId="{4718474C-CCF3-4B29-A69B-BE6E44EB506B}" srcOrd="0" destOrd="0" presId="urn:microsoft.com/office/officeart/2005/8/layout/vList2"/>
    <dgm:cxn modelId="{810379BF-B875-4599-BF6A-56B25DA2E66E}" type="presOf" srcId="{CA18C304-790A-426F-BDC0-F1EA5BD4F17B}" destId="{BB70550F-8890-47CC-B5F1-2A73E13ED811}" srcOrd="0" destOrd="0" presId="urn:microsoft.com/office/officeart/2005/8/layout/vList2"/>
    <dgm:cxn modelId="{B3A518C7-D108-49F2-83AD-E283247E14AE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230B49B3-90F1-47C2-B32A-551FC2097BA1}" type="presOf" srcId="{CA18C304-790A-426F-BDC0-F1EA5BD4F17B}" destId="{BB70550F-8890-47CC-B5F1-2A73E13ED811}" srcOrd="0" destOrd="0" presId="urn:microsoft.com/office/officeart/2005/8/layout/vList2"/>
    <dgm:cxn modelId="{F23F56CB-F872-455E-9F31-4BE0C1DAAC92}" type="presOf" srcId="{EE030BBD-CC10-48B5-BE47-80E41777220A}" destId="{4718474C-CCF3-4B29-A69B-BE6E44EB506B}" srcOrd="0" destOrd="0" presId="urn:microsoft.com/office/officeart/2005/8/layout/vList2"/>
    <dgm:cxn modelId="{0EFA7B81-B02A-4B13-97E1-0ED3B44F8C5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E8567183-A24E-4388-A71C-3AC78A1104F3}" type="presOf" srcId="{EE030BBD-CC10-48B5-BE47-80E41777220A}" destId="{4718474C-CCF3-4B29-A69B-BE6E44EB506B}" srcOrd="0" destOrd="0" presId="urn:microsoft.com/office/officeart/2005/8/layout/vList2"/>
    <dgm:cxn modelId="{1734E757-ABFD-4C10-AE3C-2D500534A012}" type="presOf" srcId="{CA18C304-790A-426F-BDC0-F1EA5BD4F17B}" destId="{BB70550F-8890-47CC-B5F1-2A73E13ED811}" srcOrd="0" destOrd="0" presId="urn:microsoft.com/office/officeart/2005/8/layout/vList2"/>
    <dgm:cxn modelId="{9E8683B3-3824-4D82-ACA2-DDB7B1727704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0CE69DB-EA29-411E-A656-D099384289A3}" type="presOf" srcId="{EE030BBD-CC10-48B5-BE47-80E41777220A}" destId="{4718474C-CCF3-4B29-A69B-BE6E44EB506B}" srcOrd="0" destOrd="0" presId="urn:microsoft.com/office/officeart/2005/8/layout/vList2"/>
    <dgm:cxn modelId="{87296187-43F6-42A0-AAED-4388A94084D2}" type="presOf" srcId="{CA18C304-790A-426F-BDC0-F1EA5BD4F17B}" destId="{BB70550F-8890-47CC-B5F1-2A73E13ED811}" srcOrd="0" destOrd="0" presId="urn:microsoft.com/office/officeart/2005/8/layout/vList2"/>
    <dgm:cxn modelId="{38C23D0F-2C83-491A-8203-94FA78016DF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CE7E4A73-1FA2-4054-8D30-5DDDBAF6EE02}" type="presOf" srcId="{CA18C304-790A-426F-BDC0-F1EA5BD4F17B}" destId="{BB70550F-8890-47CC-B5F1-2A73E13ED811}" srcOrd="0" destOrd="0" presId="urn:microsoft.com/office/officeart/2005/8/layout/vList2"/>
    <dgm:cxn modelId="{EFD13AC0-6742-466F-8A2B-AE13D7E6D2A2}" type="presOf" srcId="{EE030BBD-CC10-48B5-BE47-80E41777220A}" destId="{4718474C-CCF3-4B29-A69B-BE6E44EB506B}" srcOrd="0" destOrd="0" presId="urn:microsoft.com/office/officeart/2005/8/layout/vList2"/>
    <dgm:cxn modelId="{49F8ED21-487E-478E-ADFB-B778944D10A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D79E6CB-7984-4FD9-8FB9-5CDF80AF4C52}" type="presOf" srcId="{EE030BBD-CC10-48B5-BE47-80E41777220A}" destId="{4718474C-CCF3-4B29-A69B-BE6E44EB506B}" srcOrd="0" destOrd="0" presId="urn:microsoft.com/office/officeart/2005/8/layout/vList2"/>
    <dgm:cxn modelId="{946B13D0-4F1B-48AB-915D-37CF9BD2AAF1}" type="presOf" srcId="{CA18C304-790A-426F-BDC0-F1EA5BD4F17B}" destId="{BB70550F-8890-47CC-B5F1-2A73E13ED811}" srcOrd="0" destOrd="0" presId="urn:microsoft.com/office/officeart/2005/8/layout/vList2"/>
    <dgm:cxn modelId="{3CE5CE07-631A-4CB9-A472-E8286AD0E3D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Introdução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42A22237-7648-4EB3-9112-5DDDB5FC395E}" type="presOf" srcId="{EE030BBD-CC10-48B5-BE47-80E41777220A}" destId="{4718474C-CCF3-4B29-A69B-BE6E44EB506B}" srcOrd="0" destOrd="0" presId="urn:microsoft.com/office/officeart/2005/8/layout/vList2"/>
    <dgm:cxn modelId="{AB116308-48A4-4903-9A4D-225BF722C18C}" type="presOf" srcId="{CA18C304-790A-426F-BDC0-F1EA5BD4F17B}" destId="{BB70550F-8890-47CC-B5F1-2A73E13ED811}" srcOrd="0" destOrd="0" presId="urn:microsoft.com/office/officeart/2005/8/layout/vList2"/>
    <dgm:cxn modelId="{CAE0D53D-B1CA-4413-AC7D-F32C29A8DD98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12A07E8A-D3B6-48D5-BA9F-EA6750834FFB}" type="presOf" srcId="{CA18C304-790A-426F-BDC0-F1EA5BD4F17B}" destId="{BB70550F-8890-47CC-B5F1-2A73E13ED811}" srcOrd="0" destOrd="0" presId="urn:microsoft.com/office/officeart/2005/8/layout/vList2"/>
    <dgm:cxn modelId="{0DDC0FC4-CF35-4C51-99CB-1F4AB8E7D8F5}" type="presOf" srcId="{EE030BBD-CC10-48B5-BE47-80E41777220A}" destId="{4718474C-CCF3-4B29-A69B-BE6E44EB506B}" srcOrd="0" destOrd="0" presId="urn:microsoft.com/office/officeart/2005/8/layout/vList2"/>
    <dgm:cxn modelId="{9FE82EF9-0836-4BE1-B989-42E151EE69CB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62ED073-502F-401A-9C4C-D60F4A20E8E4}" type="presOf" srcId="{CA18C304-790A-426F-BDC0-F1EA5BD4F17B}" destId="{BB70550F-8890-47CC-B5F1-2A73E13ED811}" srcOrd="0" destOrd="0" presId="urn:microsoft.com/office/officeart/2005/8/layout/vList2"/>
    <dgm:cxn modelId="{61F38E5B-3EFB-4137-B43E-406A3D5EC371}" type="presOf" srcId="{EE030BBD-CC10-48B5-BE47-80E41777220A}" destId="{4718474C-CCF3-4B29-A69B-BE6E44EB506B}" srcOrd="0" destOrd="0" presId="urn:microsoft.com/office/officeart/2005/8/layout/vList2"/>
    <dgm:cxn modelId="{7D07DD04-62FD-4333-AF95-7D03787D248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DDF8A00F-C203-44C2-B08E-8688B91697A7}" type="presOf" srcId="{CA18C304-790A-426F-BDC0-F1EA5BD4F17B}" destId="{BB70550F-8890-47CC-B5F1-2A73E13ED811}" srcOrd="0" destOrd="0" presId="urn:microsoft.com/office/officeart/2005/8/layout/vList2"/>
    <dgm:cxn modelId="{262203A8-374F-403B-92DC-A35E7FECCF3E}" type="presOf" srcId="{EE030BBD-CC10-48B5-BE47-80E41777220A}" destId="{4718474C-CCF3-4B29-A69B-BE6E44EB506B}" srcOrd="0" destOrd="0" presId="urn:microsoft.com/office/officeart/2005/8/layout/vList2"/>
    <dgm:cxn modelId="{31D6A9F9-662D-4833-B613-4DA47967418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81169F9E-0E2F-433F-B458-97932E58A45E}" type="presOf" srcId="{CA18C304-790A-426F-BDC0-F1EA5BD4F17B}" destId="{BB70550F-8890-47CC-B5F1-2A73E13ED811}" srcOrd="0" destOrd="0" presId="urn:microsoft.com/office/officeart/2005/8/layout/vList2"/>
    <dgm:cxn modelId="{027D9CB0-978A-4E41-AF04-9A0F5A4DE468}" type="presOf" srcId="{EE030BBD-CC10-48B5-BE47-80E41777220A}" destId="{4718474C-CCF3-4B29-A69B-BE6E44EB506B}" srcOrd="0" destOrd="0" presId="urn:microsoft.com/office/officeart/2005/8/layout/vList2"/>
    <dgm:cxn modelId="{7B452183-B7AC-4958-8FA9-279F23F7493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09CEB4CB-6BD2-4665-A5CE-E771986A6FC9}" type="presOf" srcId="{EE030BBD-CC10-48B5-BE47-80E41777220A}" destId="{4718474C-CCF3-4B29-A69B-BE6E44EB506B}" srcOrd="0" destOrd="0" presId="urn:microsoft.com/office/officeart/2005/8/layout/vList2"/>
    <dgm:cxn modelId="{9E92476E-C9B7-4AE7-8D53-5C927B7998B2}" type="presOf" srcId="{CA18C304-790A-426F-BDC0-F1EA5BD4F17B}" destId="{BB70550F-8890-47CC-B5F1-2A73E13ED811}" srcOrd="0" destOrd="0" presId="urn:microsoft.com/office/officeart/2005/8/layout/vList2"/>
    <dgm:cxn modelId="{D88304D5-3F1A-4E72-8BCF-6229969050D8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4FE7780-211D-4C9E-AE1A-ECCC230466CE}" type="presOf" srcId="{CA18C304-790A-426F-BDC0-F1EA5BD4F17B}" destId="{BB70550F-8890-47CC-B5F1-2A73E13ED811}" srcOrd="0" destOrd="0" presId="urn:microsoft.com/office/officeart/2005/8/layout/vList2"/>
    <dgm:cxn modelId="{4D6A4C7D-F336-4147-BD30-AA081BCA34F9}" type="presOf" srcId="{EE030BBD-CC10-48B5-BE47-80E41777220A}" destId="{4718474C-CCF3-4B29-A69B-BE6E44EB506B}" srcOrd="0" destOrd="0" presId="urn:microsoft.com/office/officeart/2005/8/layout/vList2"/>
    <dgm:cxn modelId="{BE195363-0BC3-4F63-A532-F5F6CDFD939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D82CA84-0FDA-4A76-BD06-2405C7BDD932}" type="presOf" srcId="{EE030BBD-CC10-48B5-BE47-80E41777220A}" destId="{4718474C-CCF3-4B29-A69B-BE6E44EB506B}" srcOrd="0" destOrd="0" presId="urn:microsoft.com/office/officeart/2005/8/layout/vList2"/>
    <dgm:cxn modelId="{C2AC2B0A-AEB0-4D3F-8DB8-1B3378C73AC5}" type="presOf" srcId="{CA18C304-790A-426F-BDC0-F1EA5BD4F17B}" destId="{BB70550F-8890-47CC-B5F1-2A73E13ED811}" srcOrd="0" destOrd="0" presId="urn:microsoft.com/office/officeart/2005/8/layout/vList2"/>
    <dgm:cxn modelId="{99EC13A3-8F5B-4442-8416-05ED2318F077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AE411A2-24D5-427B-9A1E-D3BB9B1ECBA2}" type="presOf" srcId="{EE030BBD-CC10-48B5-BE47-80E41777220A}" destId="{4718474C-CCF3-4B29-A69B-BE6E44EB506B}" srcOrd="0" destOrd="0" presId="urn:microsoft.com/office/officeart/2005/8/layout/vList2"/>
    <dgm:cxn modelId="{C2FC154A-CDE2-4815-9FE3-A644933E1E85}" type="presOf" srcId="{CA18C304-790A-426F-BDC0-F1EA5BD4F17B}" destId="{BB70550F-8890-47CC-B5F1-2A73E13ED811}" srcOrd="0" destOrd="0" presId="urn:microsoft.com/office/officeart/2005/8/layout/vList2"/>
    <dgm:cxn modelId="{81C52F44-1F0E-4115-BC85-5AEBA57D2FCA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3EC69DA-596E-4D38-951B-3D93ADD6A6FD}" type="presOf" srcId="{CA18C304-790A-426F-BDC0-F1EA5BD4F17B}" destId="{BB70550F-8890-47CC-B5F1-2A73E13ED811}" srcOrd="0" destOrd="0" presId="urn:microsoft.com/office/officeart/2005/8/layout/vList2"/>
    <dgm:cxn modelId="{E92C1050-9526-49D3-B77B-52D309DAD1DC}" type="presOf" srcId="{EE030BBD-CC10-48B5-BE47-80E41777220A}" destId="{4718474C-CCF3-4B29-A69B-BE6E44EB506B}" srcOrd="0" destOrd="0" presId="urn:microsoft.com/office/officeart/2005/8/layout/vList2"/>
    <dgm:cxn modelId="{2D41046A-CFC2-48DC-A72B-4BD6B7E78AB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0CE0CF63-CD6E-443C-B422-F62745058693}" type="presOf" srcId="{EE030BBD-CC10-48B5-BE47-80E41777220A}" destId="{4718474C-CCF3-4B29-A69B-BE6E44EB506B}" srcOrd="0" destOrd="0" presId="urn:microsoft.com/office/officeart/2005/8/layout/vList2"/>
    <dgm:cxn modelId="{3F6236C2-B822-47B8-8F26-91DEC87F2848}" type="presOf" srcId="{CA18C304-790A-426F-BDC0-F1EA5BD4F17B}" destId="{BB70550F-8890-47CC-B5F1-2A73E13ED811}" srcOrd="0" destOrd="0" presId="urn:microsoft.com/office/officeart/2005/8/layout/vList2"/>
    <dgm:cxn modelId="{0BB6C318-BA71-4116-9346-F93D568DDF34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Introdução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0C56BC73-4909-424F-9509-FB27F003CE1D}" type="presOf" srcId="{CA18C304-790A-426F-BDC0-F1EA5BD4F17B}" destId="{BB70550F-8890-47CC-B5F1-2A73E13ED811}" srcOrd="0" destOrd="0" presId="urn:microsoft.com/office/officeart/2005/8/layout/vList2"/>
    <dgm:cxn modelId="{F064BAFA-ED3A-4A64-83C6-9EDA47C1E03E}" type="presOf" srcId="{EE030BBD-CC10-48B5-BE47-80E41777220A}" destId="{4718474C-CCF3-4B29-A69B-BE6E44EB506B}" srcOrd="0" destOrd="0" presId="urn:microsoft.com/office/officeart/2005/8/layout/vList2"/>
    <dgm:cxn modelId="{6D501CDE-679F-429C-8A40-41986328DAD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7F13052-0D22-4A55-94E0-4A87D7B8838D}" type="presOf" srcId="{EE030BBD-CC10-48B5-BE47-80E41777220A}" destId="{4718474C-CCF3-4B29-A69B-BE6E44EB506B}" srcOrd="0" destOrd="0" presId="urn:microsoft.com/office/officeart/2005/8/layout/vList2"/>
    <dgm:cxn modelId="{919B2743-4290-4B1A-82E1-0387FE171275}" type="presOf" srcId="{CA18C304-790A-426F-BDC0-F1EA5BD4F17B}" destId="{BB70550F-8890-47CC-B5F1-2A73E13ED811}" srcOrd="0" destOrd="0" presId="urn:microsoft.com/office/officeart/2005/8/layout/vList2"/>
    <dgm:cxn modelId="{8F9A9BA7-B63C-4B7D-81C5-8F84F640055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pt-BR" sz="2800" dirty="0" smtClean="0"/>
            <a:t>Responsabilidades do Tesoureiro de Clube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BF071A1-65CE-4002-BF0F-9D325097BAEB}" type="presOf" srcId="{CA18C304-790A-426F-BDC0-F1EA5BD4F17B}" destId="{BB70550F-8890-47CC-B5F1-2A73E13ED811}" srcOrd="0" destOrd="0" presId="urn:microsoft.com/office/officeart/2005/8/layout/vList2"/>
    <dgm:cxn modelId="{635376F0-3CB1-4DD6-91EA-B1ACA087206A}" type="presOf" srcId="{EE030BBD-CC10-48B5-BE47-80E41777220A}" destId="{4718474C-CCF3-4B29-A69B-BE6E44EB506B}" srcOrd="0" destOrd="0" presId="urn:microsoft.com/office/officeart/2005/8/layout/vList2"/>
    <dgm:cxn modelId="{F39BC1FA-0EF8-4554-8537-BE01573E028D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  <a:ln w="9525">
          <a:solidFill>
            <a:schemeClr val="tx2"/>
          </a:solidFill>
        </a:ln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/>
          <a:contourClr>
            <a:schemeClr val="accent1">
              <a:shade val="70000"/>
              <a:satMod val="105000"/>
            </a:schemeClr>
          </a:contourClr>
        </a:sp3d>
      </dgm:spPr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1E0CF06F-2322-4EF3-892E-3168B3EC90EA}" type="presOf" srcId="{CA18C304-790A-426F-BDC0-F1EA5BD4F17B}" destId="{BB70550F-8890-47CC-B5F1-2A73E13ED811}" srcOrd="0" destOrd="0" presId="urn:microsoft.com/office/officeart/2005/8/layout/vList2"/>
    <dgm:cxn modelId="{20D1A0B7-CCF0-4510-B052-6BE6C18F0D04}" type="presOf" srcId="{EE030BBD-CC10-48B5-BE47-80E41777220A}" destId="{4718474C-CCF3-4B29-A69B-BE6E44EB506B}" srcOrd="0" destOrd="0" presId="urn:microsoft.com/office/officeart/2005/8/layout/vList2"/>
    <dgm:cxn modelId="{73AF61CC-01F9-4E0B-A5F0-AD6882176835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 w="9525"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B5C45F9B-E62D-4CD5-BA22-34AE4E56CBF3}" type="presOf" srcId="{EE030BBD-CC10-48B5-BE47-80E41777220A}" destId="{4718474C-CCF3-4B29-A69B-BE6E44EB506B}" srcOrd="0" destOrd="0" presId="urn:microsoft.com/office/officeart/2005/8/layout/vList2"/>
    <dgm:cxn modelId="{C4EAB667-56FE-44BD-ADBC-668417F525BB}" type="presOf" srcId="{CA18C304-790A-426F-BDC0-F1EA5BD4F17B}" destId="{BB70550F-8890-47CC-B5F1-2A73E13ED811}" srcOrd="0" destOrd="0" presId="urn:microsoft.com/office/officeart/2005/8/layout/vList2"/>
    <dgm:cxn modelId="{5CFE6D77-10F3-4AD0-BE3B-F6F208FC1F32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 w="9525"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3A3D0B8-488B-4D90-91E2-558CD9D513E5}" type="presOf" srcId="{CA18C304-790A-426F-BDC0-F1EA5BD4F17B}" destId="{BB70550F-8890-47CC-B5F1-2A73E13ED811}" srcOrd="0" destOrd="0" presId="urn:microsoft.com/office/officeart/2005/8/layout/vList2"/>
    <dgm:cxn modelId="{153A571C-73D1-4633-BD7A-508FF35C3E72}" type="presOf" srcId="{EE030BBD-CC10-48B5-BE47-80E41777220A}" destId="{4718474C-CCF3-4B29-A69B-BE6E44EB506B}" srcOrd="0" destOrd="0" presId="urn:microsoft.com/office/officeart/2005/8/layout/vList2"/>
    <dgm:cxn modelId="{9170DC78-675A-48E4-B4E6-575AD025AB58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EDA111BD-4644-4883-9E86-F01BA6E73DD6}" type="presOf" srcId="{EE030BBD-CC10-48B5-BE47-80E41777220A}" destId="{4718474C-CCF3-4B29-A69B-BE6E44EB506B}" srcOrd="0" destOrd="0" presId="urn:microsoft.com/office/officeart/2005/8/layout/vList2"/>
    <dgm:cxn modelId="{21382156-986A-43A6-A7BE-9E7DF9A8E68D}" type="presOf" srcId="{CA18C304-790A-426F-BDC0-F1EA5BD4F17B}" destId="{BB70550F-8890-47CC-B5F1-2A73E13ED811}" srcOrd="0" destOrd="0" presId="urn:microsoft.com/office/officeart/2005/8/layout/vList2"/>
    <dgm:cxn modelId="{CF90C137-B96F-4AD4-B1D6-204AF0C1DCA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5E08DDCE-DBF6-4601-8929-0EBD6A35481C}" type="presOf" srcId="{EE030BBD-CC10-48B5-BE47-80E41777220A}" destId="{4718474C-CCF3-4B29-A69B-BE6E44EB506B}" srcOrd="0" destOrd="0" presId="urn:microsoft.com/office/officeart/2005/8/layout/vList2"/>
    <dgm:cxn modelId="{30F2ABE6-11D9-447B-AD53-EA39F18ADB23}" type="presOf" srcId="{CA18C304-790A-426F-BDC0-F1EA5BD4F17B}" destId="{BB70550F-8890-47CC-B5F1-2A73E13ED811}" srcOrd="0" destOrd="0" presId="urn:microsoft.com/office/officeart/2005/8/layout/vList2"/>
    <dgm:cxn modelId="{8DEBD8FA-CBA7-4991-A868-78C3EE116343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781B4DED-7DD4-4258-8C32-76D3BE7E7DD1}" type="presOf" srcId="{CA18C304-790A-426F-BDC0-F1EA5BD4F17B}" destId="{BB70550F-8890-47CC-B5F1-2A73E13ED811}" srcOrd="0" destOrd="0" presId="urn:microsoft.com/office/officeart/2005/8/layout/vList2"/>
    <dgm:cxn modelId="{8652DD3F-D1D7-44AE-AC4B-471F7A4E00A9}" type="presOf" srcId="{EE030BBD-CC10-48B5-BE47-80E41777220A}" destId="{4718474C-CCF3-4B29-A69B-BE6E44EB506B}" srcOrd="0" destOrd="0" presId="urn:microsoft.com/office/officeart/2005/8/layout/vList2"/>
    <dgm:cxn modelId="{6B0E8E29-68E8-4714-8510-899B0300BF1F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52EE39BE-0336-4388-9FF1-32803C24A132}" type="presOf" srcId="{EE030BBD-CC10-48B5-BE47-80E41777220A}" destId="{4718474C-CCF3-4B29-A69B-BE6E44EB506B}" srcOrd="0" destOrd="0" presId="urn:microsoft.com/office/officeart/2005/8/layout/vList2"/>
    <dgm:cxn modelId="{10E60822-D3D3-4628-BFF3-B1BC6D8FD9BF}" type="presOf" srcId="{CA18C304-790A-426F-BDC0-F1EA5BD4F17B}" destId="{BB70550F-8890-47CC-B5F1-2A73E13ED811}" srcOrd="0" destOrd="0" presId="urn:microsoft.com/office/officeart/2005/8/layout/vList2"/>
    <dgm:cxn modelId="{29CFEF4C-045F-4514-B496-D035F927E915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B798EC8B-616F-48FA-8F2B-506F15B01706}" type="presOf" srcId="{EE030BBD-CC10-48B5-BE47-80E41777220A}" destId="{4718474C-CCF3-4B29-A69B-BE6E44EB506B}" srcOrd="0" destOrd="0" presId="urn:microsoft.com/office/officeart/2005/8/layout/vList2"/>
    <dgm:cxn modelId="{F892D9AA-828B-4A5B-B6DB-A1351D058761}" type="presOf" srcId="{CA18C304-790A-426F-BDC0-F1EA5BD4F17B}" destId="{BB70550F-8890-47CC-B5F1-2A73E13ED811}" srcOrd="0" destOrd="0" presId="urn:microsoft.com/office/officeart/2005/8/layout/vList2"/>
    <dgm:cxn modelId="{90484A35-2506-4376-AFB6-5614AA5A87E9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Estrutura</a:t>
          </a:r>
          <a:r>
            <a:rPr lang="en-US" sz="2800" dirty="0" smtClean="0"/>
            <a:t> de Lions Clubs International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8A715B6A-DA2C-4436-A97F-8DE902EF88D1}" type="presOf" srcId="{CA18C304-790A-426F-BDC0-F1EA5BD4F17B}" destId="{BB70550F-8890-47CC-B5F1-2A73E13ED811}" srcOrd="0" destOrd="0" presId="urn:microsoft.com/office/officeart/2005/8/layout/vList2"/>
    <dgm:cxn modelId="{AB660BAD-2568-4AF9-A6F4-E25850F47707}" type="presOf" srcId="{EE030BBD-CC10-48B5-BE47-80E41777220A}" destId="{4718474C-CCF3-4B29-A69B-BE6E44EB506B}" srcOrd="0" destOrd="0" presId="urn:microsoft.com/office/officeart/2005/8/layout/vList2"/>
    <dgm:cxn modelId="{802125D8-151C-4149-A973-06E89EC18DE4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C69E816-15FE-4CCF-9C93-65DEF143E1FE}" type="presOf" srcId="{CA18C304-790A-426F-BDC0-F1EA5BD4F17B}" destId="{BB70550F-8890-47CC-B5F1-2A73E13ED811}" srcOrd="0" destOrd="0" presId="urn:microsoft.com/office/officeart/2005/8/layout/vList2"/>
    <dgm:cxn modelId="{23D2D9DB-AB3F-4543-ADBF-9317949536FA}" type="presOf" srcId="{EE030BBD-CC10-48B5-BE47-80E41777220A}" destId="{4718474C-CCF3-4B29-A69B-BE6E44EB506B}" srcOrd="0" destOrd="0" presId="urn:microsoft.com/office/officeart/2005/8/layout/vList2"/>
    <dgm:cxn modelId="{DB8049BA-44EA-4423-A1EC-A348410F27B9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EAFB44B-C745-42A5-86E0-649B203290B8}" type="presOf" srcId="{EE030BBD-CC10-48B5-BE47-80E41777220A}" destId="{4718474C-CCF3-4B29-A69B-BE6E44EB506B}" srcOrd="0" destOrd="0" presId="urn:microsoft.com/office/officeart/2005/8/layout/vList2"/>
    <dgm:cxn modelId="{D74AD58E-9A38-4A0B-9683-7A8997F7C6BF}" type="presOf" srcId="{CA18C304-790A-426F-BDC0-F1EA5BD4F17B}" destId="{BB70550F-8890-47CC-B5F1-2A73E13ED811}" srcOrd="0" destOrd="0" presId="urn:microsoft.com/office/officeart/2005/8/layout/vList2"/>
    <dgm:cxn modelId="{CE1BECDB-2DA0-4195-A89B-22600E75C8DA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7D27490B-2BB7-418B-9FEA-D3A6568110E1}" type="presOf" srcId="{CA18C304-790A-426F-BDC0-F1EA5BD4F17B}" destId="{BB70550F-8890-47CC-B5F1-2A73E13ED811}" srcOrd="0" destOrd="0" presId="urn:microsoft.com/office/officeart/2005/8/layout/vList2"/>
    <dgm:cxn modelId="{FF0DE77B-D8C6-432B-9E58-46DDBB183458}" type="presOf" srcId="{EE030BBD-CC10-48B5-BE47-80E41777220A}" destId="{4718474C-CCF3-4B29-A69B-BE6E44EB506B}" srcOrd="0" destOrd="0" presId="urn:microsoft.com/office/officeart/2005/8/layout/vList2"/>
    <dgm:cxn modelId="{5333F85C-3897-446F-A2A4-29B7249E4BE9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/>
          <a:contourClr>
            <a:schemeClr val="accent1">
              <a:shade val="70000"/>
              <a:satMod val="105000"/>
            </a:schemeClr>
          </a:contourClr>
        </a:sp3d>
      </dgm:spPr>
      <dgm:t>
        <a:bodyPr/>
        <a:lstStyle/>
        <a:p>
          <a:r>
            <a:rPr lang="en-US" sz="2800" i="1" dirty="0" err="1" smtClean="0"/>
            <a:t>Planejando</a:t>
          </a:r>
          <a:r>
            <a:rPr lang="en-US" sz="2800" i="1" dirty="0" smtClean="0"/>
            <a:t> a </a:t>
          </a:r>
          <a:r>
            <a:rPr lang="en-US" sz="2800" i="1" dirty="0" err="1" smtClean="0"/>
            <a:t>Sua</a:t>
          </a:r>
          <a:r>
            <a:rPr lang="en-US" sz="2800" i="1" dirty="0" smtClean="0"/>
            <a:t> </a:t>
          </a:r>
          <a:r>
            <a:rPr lang="en-US" sz="2800" i="1" dirty="0" err="1" smtClean="0"/>
            <a:t>Mandato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97020433-08B3-4FAD-9275-E1B21C67145C}" type="presOf" srcId="{EE030BBD-CC10-48B5-BE47-80E41777220A}" destId="{4718474C-CCF3-4B29-A69B-BE6E44EB506B}" srcOrd="0" destOrd="0" presId="urn:microsoft.com/office/officeart/2005/8/layout/vList2"/>
    <dgm:cxn modelId="{D9116C79-D25D-4ADC-ABAD-21A0E37AA23D}" type="presOf" srcId="{CA18C304-790A-426F-BDC0-F1EA5BD4F17B}" destId="{BB70550F-8890-47CC-B5F1-2A73E13ED811}" srcOrd="0" destOrd="0" presId="urn:microsoft.com/office/officeart/2005/8/layout/vList2"/>
    <dgm:cxn modelId="{39715CC6-79E2-4446-9BA5-56138C68678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EA435661-191F-4CB3-A358-375D7EA574E9}" type="presOf" srcId="{EE030BBD-CC10-48B5-BE47-80E41777220A}" destId="{4718474C-CCF3-4B29-A69B-BE6E44EB506B}" srcOrd="0" destOrd="0" presId="urn:microsoft.com/office/officeart/2005/8/layout/vList2"/>
    <dgm:cxn modelId="{861782BB-E2A8-416A-AF08-B40E3698E3C1}" type="presOf" srcId="{CA18C304-790A-426F-BDC0-F1EA5BD4F17B}" destId="{BB70550F-8890-47CC-B5F1-2A73E13ED811}" srcOrd="0" destOrd="0" presId="urn:microsoft.com/office/officeart/2005/8/layout/vList2"/>
    <dgm:cxn modelId="{296A90E9-BDFF-4C6C-93ED-3687F6BA0145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0E0F88F-4076-4F18-B58A-49046DA0AC30}" type="presOf" srcId="{EE030BBD-CC10-48B5-BE47-80E41777220A}" destId="{4718474C-CCF3-4B29-A69B-BE6E44EB506B}" srcOrd="0" destOrd="0" presId="urn:microsoft.com/office/officeart/2005/8/layout/vList2"/>
    <dgm:cxn modelId="{67003D6A-84BC-4BDE-9889-D31ACCBDDFFF}" type="presOf" srcId="{CA18C304-790A-426F-BDC0-F1EA5BD4F17B}" destId="{BB70550F-8890-47CC-B5F1-2A73E13ED811}" srcOrd="0" destOrd="0" presId="urn:microsoft.com/office/officeart/2005/8/layout/vList2"/>
    <dgm:cxn modelId="{5781C1AD-06C7-4DDF-AABE-EC1C191B185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Recursos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8299B72-C962-4BFA-B592-9125C114DE1E}" type="presOf" srcId="{CA18C304-790A-426F-BDC0-F1EA5BD4F17B}" destId="{BB70550F-8890-47CC-B5F1-2A73E13ED811}" srcOrd="0" destOrd="0" presId="urn:microsoft.com/office/officeart/2005/8/layout/vList2"/>
    <dgm:cxn modelId="{CAF70C82-4A78-4551-8A6E-0B284F929AE8}" type="presOf" srcId="{EE030BBD-CC10-48B5-BE47-80E41777220A}" destId="{4718474C-CCF3-4B29-A69B-BE6E44EB506B}" srcOrd="0" destOrd="0" presId="urn:microsoft.com/office/officeart/2005/8/layout/vList2"/>
    <dgm:cxn modelId="{9127C35B-F282-430A-94C8-29794B4DA67F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smtClean="0"/>
            <a:t>Recursos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1C731F42-D0A7-4C2F-80CA-AB4601C172CA}" type="presOf" srcId="{EE030BBD-CC10-48B5-BE47-80E41777220A}" destId="{4718474C-CCF3-4B29-A69B-BE6E44EB506B}" srcOrd="0" destOrd="0" presId="urn:microsoft.com/office/officeart/2005/8/layout/vList2"/>
    <dgm:cxn modelId="{3DE50080-C3FC-4A66-B663-2F2C199D058D}" type="presOf" srcId="{CA18C304-790A-426F-BDC0-F1EA5BD4F17B}" destId="{BB70550F-8890-47CC-B5F1-2A73E13ED811}" srcOrd="0" destOrd="0" presId="urn:microsoft.com/office/officeart/2005/8/layout/vList2"/>
    <dgm:cxn modelId="{6C8BA8EF-546D-46B3-82A7-DFEF544BB080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FF448818-AAFB-404F-B026-7D41623B4B50}" type="presOf" srcId="{CA18C304-790A-426F-BDC0-F1EA5BD4F17B}" destId="{BB70550F-8890-47CC-B5F1-2A73E13ED811}" srcOrd="0" destOrd="0" presId="urn:microsoft.com/office/officeart/2005/8/layout/vList2"/>
    <dgm:cxn modelId="{D866913A-CD6E-45A7-9DE0-680EF26E4C02}" type="presOf" srcId="{EE030BBD-CC10-48B5-BE47-80E41777220A}" destId="{4718474C-CCF3-4B29-A69B-BE6E44EB506B}" srcOrd="0" destOrd="0" presId="urn:microsoft.com/office/officeart/2005/8/layout/vList2"/>
    <dgm:cxn modelId="{B00AA77A-456B-4344-8D70-1C297AB9E7F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6D9C6918-DFCB-462F-B910-8E65ECE432C9}" type="presOf" srcId="{EE030BBD-CC10-48B5-BE47-80E41777220A}" destId="{4718474C-CCF3-4B29-A69B-BE6E44EB506B}" srcOrd="0" destOrd="0" presId="urn:microsoft.com/office/officeart/2005/8/layout/vList2"/>
    <dgm:cxn modelId="{B34EA64C-628F-4182-BF6D-196ABD8AC0B9}" type="presOf" srcId="{CA18C304-790A-426F-BDC0-F1EA5BD4F17B}" destId="{BB70550F-8890-47CC-B5F1-2A73E13ED811}" srcOrd="0" destOrd="0" presId="urn:microsoft.com/office/officeart/2005/8/layout/vList2"/>
    <dgm:cxn modelId="{CF59B80A-2C42-4494-A4FE-F3D650C2BEB1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Estrutura</a:t>
          </a:r>
          <a:r>
            <a:rPr lang="en-US" sz="2800" dirty="0" smtClean="0"/>
            <a:t> de Lions Clubs International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A31CFF5C-0BAA-4D99-8FFD-3F7EF25FE46A}" type="presOf" srcId="{CA18C304-790A-426F-BDC0-F1EA5BD4F17B}" destId="{BB70550F-8890-47CC-B5F1-2A73E13ED811}" srcOrd="0" destOrd="0" presId="urn:microsoft.com/office/officeart/2005/8/layout/vList2"/>
    <dgm:cxn modelId="{08702117-273C-420E-AC6E-F573C739E3C5}" type="presOf" srcId="{EE030BBD-CC10-48B5-BE47-80E41777220A}" destId="{4718474C-CCF3-4B29-A69B-BE6E44EB506B}" srcOrd="0" destOrd="0" presId="urn:microsoft.com/office/officeart/2005/8/layout/vList2"/>
    <dgm:cxn modelId="{F092C571-2690-40B2-B53E-C257D2DB3D98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125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762E0F69-75EE-4060-B357-891F75A3D669}" type="presOf" srcId="{CA18C304-790A-426F-BDC0-F1EA5BD4F17B}" destId="{BB70550F-8890-47CC-B5F1-2A73E13ED811}" srcOrd="0" destOrd="0" presId="urn:microsoft.com/office/officeart/2005/8/layout/vList2"/>
    <dgm:cxn modelId="{BEBE41F0-4F84-452C-A97F-AF93498FFCCE}" type="presOf" srcId="{EE030BBD-CC10-48B5-BE47-80E41777220A}" destId="{4718474C-CCF3-4B29-A69B-BE6E44EB506B}" srcOrd="0" destOrd="0" presId="urn:microsoft.com/office/officeart/2005/8/layout/vList2"/>
    <dgm:cxn modelId="{95600CEE-B965-4C98-AC87-A9DFD030C04A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Estrutura</a:t>
          </a:r>
          <a:r>
            <a:rPr lang="en-US" sz="2800" dirty="0" smtClean="0"/>
            <a:t> de Lions Clubs International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3E95FB9E-47B8-4C55-A740-04FC860C63C4}" type="presOf" srcId="{CA18C304-790A-426F-BDC0-F1EA5BD4F17B}" destId="{BB70550F-8890-47CC-B5F1-2A73E13ED811}" srcOrd="0" destOrd="0" presId="urn:microsoft.com/office/officeart/2005/8/layout/vList2"/>
    <dgm:cxn modelId="{91244D9D-7B48-4B8E-B43F-213258B601A3}" type="presOf" srcId="{EE030BBD-CC10-48B5-BE47-80E41777220A}" destId="{4718474C-CCF3-4B29-A69B-BE6E44EB506B}" srcOrd="0" destOrd="0" presId="urn:microsoft.com/office/officeart/2005/8/layout/vList2"/>
    <dgm:cxn modelId="{AB96D0E3-B419-4635-B102-1074F04A883B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030BBD-CC10-48B5-BE47-80E4177722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8C304-790A-426F-BDC0-F1EA5BD4F17B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Estrutura</a:t>
          </a:r>
          <a:r>
            <a:rPr lang="en-US" sz="2800" dirty="0" smtClean="0"/>
            <a:t> de Lions Clubs International</a:t>
          </a:r>
          <a:endParaRPr lang="en-US" sz="2800" dirty="0"/>
        </a:p>
      </dgm:t>
    </dgm:pt>
    <dgm:pt modelId="{A844453D-DC1C-4347-9A84-BED33F05FFB9}" type="parTrans" cxnId="{BFFF15DF-CB9D-4B38-81BE-73034A1C265E}">
      <dgm:prSet/>
      <dgm:spPr/>
      <dgm:t>
        <a:bodyPr/>
        <a:lstStyle/>
        <a:p>
          <a:endParaRPr lang="en-US"/>
        </a:p>
      </dgm:t>
    </dgm:pt>
    <dgm:pt modelId="{FF6A64C4-C5F5-4272-8AB9-08888C59FDEA}" type="sibTrans" cxnId="{BFFF15DF-CB9D-4B38-81BE-73034A1C265E}">
      <dgm:prSet/>
      <dgm:spPr/>
      <dgm:t>
        <a:bodyPr/>
        <a:lstStyle/>
        <a:p>
          <a:endParaRPr lang="en-US"/>
        </a:p>
      </dgm:t>
    </dgm:pt>
    <dgm:pt modelId="{4718474C-CCF3-4B29-A69B-BE6E44EB506B}" type="pres">
      <dgm:prSet presAssocID="{EE030BBD-CC10-48B5-BE47-80E417772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70550F-8890-47CC-B5F1-2A73E13ED811}" type="pres">
      <dgm:prSet presAssocID="{CA18C304-790A-426F-BDC0-F1EA5BD4F17B}" presName="parentText" presStyleLbl="node1" presStyleIdx="0" presStyleCnt="1" custScaleX="96667" custScaleY="62623" custLinFactNeighborX="0" custLinFactNeighborY="-30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F15DF-CB9D-4B38-81BE-73034A1C265E}" srcId="{EE030BBD-CC10-48B5-BE47-80E41777220A}" destId="{CA18C304-790A-426F-BDC0-F1EA5BD4F17B}" srcOrd="0" destOrd="0" parTransId="{A844453D-DC1C-4347-9A84-BED33F05FFB9}" sibTransId="{FF6A64C4-C5F5-4272-8AB9-08888C59FDEA}"/>
    <dgm:cxn modelId="{742AFBBB-A23C-4550-AA61-45860E4A71E1}" type="presOf" srcId="{EE030BBD-CC10-48B5-BE47-80E41777220A}" destId="{4718474C-CCF3-4B29-A69B-BE6E44EB506B}" srcOrd="0" destOrd="0" presId="urn:microsoft.com/office/officeart/2005/8/layout/vList2"/>
    <dgm:cxn modelId="{601DFF24-43DF-4547-BD6B-7902CB6C0C82}" type="presOf" srcId="{CA18C304-790A-426F-BDC0-F1EA5BD4F17B}" destId="{BB70550F-8890-47CC-B5F1-2A73E13ED811}" srcOrd="0" destOrd="0" presId="urn:microsoft.com/office/officeart/2005/8/layout/vList2"/>
    <dgm:cxn modelId="{DD774FF8-A232-41EA-9887-AF52E1ADEF3C}" type="presParOf" srcId="{4718474C-CCF3-4B29-A69B-BE6E44EB506B}" destId="{BB70550F-8890-47CC-B5F1-2A73E13ED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61996"/>
        </a:xfrm>
        <a:prstGeom prst="roundRect">
          <a:avLst/>
        </a:prstGeom>
        <a:solidFill>
          <a:schemeClr val="accent3">
            <a:tint val="95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shade val="70000"/>
              <a:satMod val="105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Bem-vindo</a:t>
          </a:r>
          <a:r>
            <a:rPr lang="en-US" sz="2800" kern="1200" dirty="0" smtClean="0"/>
            <a:t>  </a:t>
          </a:r>
          <a:endParaRPr lang="en-US" sz="2800" kern="1200" dirty="0"/>
        </a:p>
      </dsp:txBody>
      <dsp:txXfrm>
        <a:off x="189582" y="37198"/>
        <a:ext cx="8764834" cy="687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61996"/>
        </a:xfrm>
        <a:prstGeom prst="roundRect">
          <a:avLst/>
        </a:prstGeom>
        <a:solidFill>
          <a:schemeClr val="accent2">
            <a:tint val="9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shade val="70000"/>
              <a:satMod val="105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Introdução</a:t>
          </a:r>
          <a:endParaRPr lang="en-US" sz="2800" kern="1200" dirty="0"/>
        </a:p>
      </dsp:txBody>
      <dsp:txXfrm>
        <a:off x="189582" y="37198"/>
        <a:ext cx="8764834" cy="687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0"/>
          <a:ext cx="8839230" cy="761996"/>
        </a:xfrm>
        <a:prstGeom prst="roundRect">
          <a:avLst/>
        </a:prstGeom>
        <a:solidFill>
          <a:schemeClr val="accent4">
            <a:tint val="9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shade val="70000"/>
              <a:satMod val="105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89582" y="37198"/>
        <a:ext cx="8764834" cy="687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0550F-8890-47CC-B5F1-2A73E13ED811}">
      <dsp:nvSpPr>
        <dsp:cNvPr id="0" name=""/>
        <dsp:cNvSpPr/>
      </dsp:nvSpPr>
      <dsp:spPr>
        <a:xfrm>
          <a:off x="152384" y="3"/>
          <a:ext cx="8839230" cy="761996"/>
        </a:xfrm>
        <a:prstGeom prst="roundRect">
          <a:avLst/>
        </a:prstGeom>
        <a:solidFill>
          <a:schemeClr val="accent4">
            <a:tint val="95000"/>
          </a:schemeClr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shade val="70000"/>
              <a:satMod val="105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89582" y="37201"/>
        <a:ext cx="8764834" cy="687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8EAA-E26B-4235-8FC3-8F1A6F10C581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67A2-7008-465F-B5DB-16CC31CE822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51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908E2B-2BC2-4127-91C9-86F8D7FE03F5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A7AE9E-C9DF-464C-B6CC-034AB433984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AE9E-C9DF-464C-B6CC-034AB43398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3722-6DB6-447A-BA0D-4E84C2193E9C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61FE-9A48-4A82-A6A7-45CA751ABDAE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39A-9BED-415C-9EA1-E7B0FC3892E2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EB63-405A-4ED4-8AA7-91D3B03FAB6F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75F-DAC2-43D5-A153-59EB584F18DC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A4F994-E44D-4440-8F8C-E102748A76B9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56A-33A4-485B-BD3C-D52BAB91B71C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D1C2-7FBC-425F-9AA2-CA4BF1F1DF12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5156-E424-4317-8483-A5524905D1FB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C461-D933-4A6D-BB48-80F927FA0E63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62EACD-FFF4-462F-8614-6CFE4E711012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2CE0B-7709-46EA-8029-59E790E15B80}" type="datetime1">
              <a:rPr lang="en-US" smtClean="0"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57AB9D-7DAF-4932-8D90-97F45FB0A79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Layout" Target="../diagrams/layout10.xml"/><Relationship Id="rId11" Type="http://schemas.openxmlformats.org/officeDocument/2006/relationships/slide" Target="slide3.xml"/><Relationship Id="rId5" Type="http://schemas.openxmlformats.org/officeDocument/2006/relationships/diagramData" Target="../diagrams/data10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0.xml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1.xml"/><Relationship Id="rId10" Type="http://schemas.openxmlformats.org/officeDocument/2006/relationships/slide" Target="slide3.xml"/><Relationship Id="rId4" Type="http://schemas.openxmlformats.org/officeDocument/2006/relationships/diagramData" Target="../diagrams/data1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2.xml"/><Relationship Id="rId10" Type="http://schemas.openxmlformats.org/officeDocument/2006/relationships/slide" Target="slide3.xml"/><Relationship Id="rId4" Type="http://schemas.openxmlformats.org/officeDocument/2006/relationships/diagramData" Target="../diagrams/data1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3.xml"/><Relationship Id="rId10" Type="http://schemas.openxmlformats.org/officeDocument/2006/relationships/slide" Target="slide3.xml"/><Relationship Id="rId4" Type="http://schemas.openxmlformats.org/officeDocument/2006/relationships/diagramData" Target="../diagrams/data13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4.xml"/><Relationship Id="rId10" Type="http://schemas.openxmlformats.org/officeDocument/2006/relationships/slide" Target="slide3.xml"/><Relationship Id="rId4" Type="http://schemas.openxmlformats.org/officeDocument/2006/relationships/diagramData" Target="../diagrams/data14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5.xml"/><Relationship Id="rId10" Type="http://schemas.openxmlformats.org/officeDocument/2006/relationships/slide" Target="slide3.xml"/><Relationship Id="rId4" Type="http://schemas.openxmlformats.org/officeDocument/2006/relationships/diagramData" Target="../diagrams/data15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6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8.wmf"/><Relationship Id="rId5" Type="http://schemas.openxmlformats.org/officeDocument/2006/relationships/diagramLayout" Target="../diagrams/layout16.xml"/><Relationship Id="rId10" Type="http://schemas.openxmlformats.org/officeDocument/2006/relationships/hyperlink" Target="http://www.lionsclubs.org/PO/member-center/resources/publications/resources-pub-legal.php" TargetMode="External"/><Relationship Id="rId4" Type="http://schemas.openxmlformats.org/officeDocument/2006/relationships/diagramData" Target="../diagrams/data16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7.xml"/><Relationship Id="rId10" Type="http://schemas.openxmlformats.org/officeDocument/2006/relationships/slide" Target="slide3.xml"/><Relationship Id="rId4" Type="http://schemas.openxmlformats.org/officeDocument/2006/relationships/diagramData" Target="../diagrams/data17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8.xml"/><Relationship Id="rId12" Type="http://schemas.openxmlformats.org/officeDocument/2006/relationships/slide" Target="slide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diagramData" Target="../diagrams/data18.xml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microsoft.com/office/2007/relationships/diagramDrawing" Target="../diagrams/drawing18.xml"/><Relationship Id="rId4" Type="http://schemas.openxmlformats.org/officeDocument/2006/relationships/notesSlide" Target="../notesSlides/notesSlide18.xml"/><Relationship Id="rId9" Type="http://schemas.openxmlformats.org/officeDocument/2006/relationships/diagramColors" Target="../diagrams/colors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9.xml"/><Relationship Id="rId12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diagramLayout" Target="../diagrams/layout19.xml"/><Relationship Id="rId11" Type="http://schemas.openxmlformats.org/officeDocument/2006/relationships/slide" Target="slide3.xml"/><Relationship Id="rId5" Type="http://schemas.openxmlformats.org/officeDocument/2006/relationships/diagramData" Target="../diagrams/data19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9.xml"/><Relationship Id="rId9" Type="http://schemas.microsoft.com/office/2007/relationships/diagramDrawing" Target="../diagrams/drawing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0.xml"/><Relationship Id="rId12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diagramLayout" Target="../diagrams/layout20.xml"/><Relationship Id="rId11" Type="http://schemas.openxmlformats.org/officeDocument/2006/relationships/slide" Target="slide3.xml"/><Relationship Id="rId5" Type="http://schemas.openxmlformats.org/officeDocument/2006/relationships/diagramData" Target="../diagrams/data20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0.xml"/><Relationship Id="rId9" Type="http://schemas.microsoft.com/office/2007/relationships/diagramDrawing" Target="../diagrams/drawing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1.xml"/><Relationship Id="rId12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diagramLayout" Target="../diagrams/layout21.xml"/><Relationship Id="rId11" Type="http://schemas.openxmlformats.org/officeDocument/2006/relationships/slide" Target="slide3.xml"/><Relationship Id="rId5" Type="http://schemas.openxmlformats.org/officeDocument/2006/relationships/diagramData" Target="../diagrams/data21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1.xml"/><Relationship Id="rId9" Type="http://schemas.microsoft.com/office/2007/relationships/diagramDrawing" Target="../diagrams/drawing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2.xml"/><Relationship Id="rId12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diagramLayout" Target="../diagrams/layout22.xml"/><Relationship Id="rId11" Type="http://schemas.openxmlformats.org/officeDocument/2006/relationships/image" Target="../media/image9.jpg"/><Relationship Id="rId5" Type="http://schemas.openxmlformats.org/officeDocument/2006/relationships/diagramData" Target="../diagrams/data22.xml"/><Relationship Id="rId10" Type="http://schemas.openxmlformats.org/officeDocument/2006/relationships/hyperlink" Target="http://www.lionsclubs.org/PO/member-center/resources/publications/resources-pub-clubadmin.php" TargetMode="External"/><Relationship Id="rId4" Type="http://schemas.openxmlformats.org/officeDocument/2006/relationships/notesSlide" Target="../notesSlides/notesSlide22.xml"/><Relationship Id="rId9" Type="http://schemas.microsoft.com/office/2007/relationships/diagramDrawing" Target="../diagrams/drawing22.xml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image" Target="../media/image11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3.xml"/><Relationship Id="rId12" Type="http://schemas.openxmlformats.org/officeDocument/2006/relationships/hyperlink" Target="http://www.google.com/url?sa=i&amp;source=images&amp;cd=&amp;cad=rja&amp;uact=8&amp;docid=cA5zNu6vPA7QmM&amp;tbnid=xAVWykGhUmWACM&amp;ved=0CAgQjRw&amp;url=http://www.pinterest.com/pin/511369732660235002/&amp;ei=o6xiU83MM8-myASU24KYCQ&amp;psig=AFQjCNGEqFUnEGUAxfAbXAhEksu5KmDIEw&amp;ust=1399062051929248" TargetMode="External"/><Relationship Id="rId17" Type="http://schemas.openxmlformats.org/officeDocument/2006/relationships/slide" Target="slide3.xml"/><Relationship Id="rId2" Type="http://schemas.openxmlformats.org/officeDocument/2006/relationships/tags" Target="../tags/tag31.xml"/><Relationship Id="rId16" Type="http://schemas.openxmlformats.org/officeDocument/2006/relationships/image" Target="../media/image5.png"/><Relationship Id="rId1" Type="http://schemas.openxmlformats.org/officeDocument/2006/relationships/tags" Target="../tags/tag30.xml"/><Relationship Id="rId6" Type="http://schemas.openxmlformats.org/officeDocument/2006/relationships/diagramLayout" Target="../diagrams/layout23.xml"/><Relationship Id="rId11" Type="http://schemas.microsoft.com/office/2007/relationships/hdphoto" Target="../media/hdphoto1.wdp"/><Relationship Id="rId5" Type="http://schemas.openxmlformats.org/officeDocument/2006/relationships/diagramData" Target="../diagrams/data23.xml"/><Relationship Id="rId1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3.xml"/><Relationship Id="rId9" Type="http://schemas.microsoft.com/office/2007/relationships/diagramDrawing" Target="../diagrams/drawing23.xml"/><Relationship Id="rId1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24.xml"/><Relationship Id="rId12" Type="http://schemas.openxmlformats.org/officeDocument/2006/relationships/image" Target="../media/image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diagramLayout" Target="../diagrams/layout24.xml"/><Relationship Id="rId11" Type="http://schemas.openxmlformats.org/officeDocument/2006/relationships/slide" Target="slide3.xml"/><Relationship Id="rId5" Type="http://schemas.openxmlformats.org/officeDocument/2006/relationships/diagramData" Target="../diagrams/data24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4.xml"/><Relationship Id="rId9" Type="http://schemas.microsoft.com/office/2007/relationships/diagramDrawing" Target="../diagrams/drawing2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25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diagramQuickStyle" Target="../diagrams/quickStyle25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25.xml"/><Relationship Id="rId10" Type="http://schemas.openxmlformats.org/officeDocument/2006/relationships/image" Target="../media/image9.jpg"/><Relationship Id="rId4" Type="http://schemas.openxmlformats.org/officeDocument/2006/relationships/diagramData" Target="../diagrams/data25.xml"/><Relationship Id="rId9" Type="http://schemas.openxmlformats.org/officeDocument/2006/relationships/hyperlink" Target="http://www.lionsclubs.org/PO/member-center/leadership-development/lions-learning-center/index.php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26.xml"/><Relationship Id="rId12" Type="http://schemas.openxmlformats.org/officeDocument/2006/relationships/slide" Target="slide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diagramData" Target="../diagrams/data26.xml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microsoft.com/office/2007/relationships/diagramDrawing" Target="../diagrams/drawing26.xml"/><Relationship Id="rId4" Type="http://schemas.openxmlformats.org/officeDocument/2006/relationships/notesSlide" Target="../notesSlides/notesSlide26.xml"/><Relationship Id="rId9" Type="http://schemas.openxmlformats.org/officeDocument/2006/relationships/diagramColors" Target="../diagrams/colors2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diagramQuickStyle" Target="../diagrams/quickStyle27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7.xml"/><Relationship Id="rId10" Type="http://schemas.openxmlformats.org/officeDocument/2006/relationships/slide" Target="slide3.xml"/><Relationship Id="rId4" Type="http://schemas.openxmlformats.org/officeDocument/2006/relationships/diagramData" Target="../diagrams/data27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diagramQuickStyle" Target="../diagrams/quickStyle28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8.xml"/><Relationship Id="rId10" Type="http://schemas.openxmlformats.org/officeDocument/2006/relationships/slide" Target="slide3.xml"/><Relationship Id="rId4" Type="http://schemas.openxmlformats.org/officeDocument/2006/relationships/diagramData" Target="../diagrams/data28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diagramQuickStyle" Target="../diagrams/quickStyle29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9.xml"/><Relationship Id="rId10" Type="http://schemas.openxmlformats.org/officeDocument/2006/relationships/slide" Target="slide3.xml"/><Relationship Id="rId4" Type="http://schemas.openxmlformats.org/officeDocument/2006/relationships/diagramData" Target="../diagrams/data2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slide" Target="slide64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12" Type="http://schemas.openxmlformats.org/officeDocument/2006/relationships/slide" Target="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11" Type="http://schemas.openxmlformats.org/officeDocument/2006/relationships/slide" Target="slide26.xml"/><Relationship Id="rId5" Type="http://schemas.openxmlformats.org/officeDocument/2006/relationships/diagramLayout" Target="../diagrams/layout3.xml"/><Relationship Id="rId10" Type="http://schemas.openxmlformats.org/officeDocument/2006/relationships/slide" Target="slide18.xml"/><Relationship Id="rId4" Type="http://schemas.openxmlformats.org/officeDocument/2006/relationships/diagramData" Target="../diagrams/data3.xml"/><Relationship Id="rId9" Type="http://schemas.openxmlformats.org/officeDocument/2006/relationships/slide" Target="slide4.xml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diagramQuickStyle" Target="../diagrams/quickStyle30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0.xml"/><Relationship Id="rId10" Type="http://schemas.openxmlformats.org/officeDocument/2006/relationships/slide" Target="slide3.xml"/><Relationship Id="rId4" Type="http://schemas.openxmlformats.org/officeDocument/2006/relationships/diagramData" Target="../diagrams/data30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notesSlide" Target="../notesSlides/notesSlide31.xml"/><Relationship Id="rId7" Type="http://schemas.openxmlformats.org/officeDocument/2006/relationships/diagramQuickStyle" Target="../diagrams/quickStyl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diagramLayout" Target="../diagrams/layout31.xml"/><Relationship Id="rId11" Type="http://schemas.openxmlformats.org/officeDocument/2006/relationships/image" Target="../media/image7.png"/><Relationship Id="rId5" Type="http://schemas.openxmlformats.org/officeDocument/2006/relationships/diagramData" Target="../diagrams/data31.xml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microsoft.com/office/2007/relationships/diagramDrawing" Target="../diagrams/drawing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32.xml"/><Relationship Id="rId7" Type="http://schemas.openxmlformats.org/officeDocument/2006/relationships/diagramLayout" Target="../diagrams/layout32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diagramData" Target="../diagrams/data32.xml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microsoft.com/office/2007/relationships/diagramDrawing" Target="../diagrams/drawing32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3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notesSlide" Target="../notesSlides/notesSlide33.xml"/><Relationship Id="rId7" Type="http://schemas.openxmlformats.org/officeDocument/2006/relationships/diagramColors" Target="../diagrams/colors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diagramQuickStyle" Target="../diagrams/quickStyle33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3.xml"/><Relationship Id="rId10" Type="http://schemas.openxmlformats.org/officeDocument/2006/relationships/slide" Target="slide3.xml"/><Relationship Id="rId4" Type="http://schemas.openxmlformats.org/officeDocument/2006/relationships/diagramData" Target="../diagrams/data33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notesSlide" Target="../notesSlides/notesSlide34.xml"/><Relationship Id="rId7" Type="http://schemas.openxmlformats.org/officeDocument/2006/relationships/diagramColors" Target="../diagrams/colors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diagramQuickStyle" Target="../diagrams/quickStyle34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4.xml"/><Relationship Id="rId10" Type="http://schemas.openxmlformats.org/officeDocument/2006/relationships/slide" Target="slide3.xml"/><Relationship Id="rId4" Type="http://schemas.openxmlformats.org/officeDocument/2006/relationships/diagramData" Target="../diagrams/data34.xml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notesSlide" Target="../notesSlides/notesSlide35.xml"/><Relationship Id="rId7" Type="http://schemas.openxmlformats.org/officeDocument/2006/relationships/diagramColors" Target="../diagrams/colors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diagramQuickStyle" Target="../diagrams/quickStyle35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5.xml"/><Relationship Id="rId10" Type="http://schemas.openxmlformats.org/officeDocument/2006/relationships/slide" Target="slide3.xml"/><Relationship Id="rId4" Type="http://schemas.openxmlformats.org/officeDocument/2006/relationships/diagramData" Target="../diagrams/data35.xml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notesSlide" Target="../notesSlides/notesSlide36.xml"/><Relationship Id="rId7" Type="http://schemas.openxmlformats.org/officeDocument/2006/relationships/diagramColors" Target="../diagrams/colors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diagramQuickStyle" Target="../diagrams/quickStyle36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6.xml"/><Relationship Id="rId10" Type="http://schemas.openxmlformats.org/officeDocument/2006/relationships/slide" Target="slide3.xml"/><Relationship Id="rId4" Type="http://schemas.openxmlformats.org/officeDocument/2006/relationships/diagramData" Target="../diagrams/data36.xml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notesSlide" Target="../notesSlides/notesSlide37.xml"/><Relationship Id="rId7" Type="http://schemas.openxmlformats.org/officeDocument/2006/relationships/diagramColors" Target="../diagrams/colors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diagramQuickStyle" Target="../diagrams/quickStyle37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7.xml"/><Relationship Id="rId10" Type="http://schemas.openxmlformats.org/officeDocument/2006/relationships/slide" Target="slide3.xml"/><Relationship Id="rId4" Type="http://schemas.openxmlformats.org/officeDocument/2006/relationships/diagramData" Target="../diagrams/data37.xml"/><Relationship Id="rId9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38.xml"/><Relationship Id="rId7" Type="http://schemas.openxmlformats.org/officeDocument/2006/relationships/diagramColors" Target="../diagrams/colors38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diagramQuickStyle" Target="../diagrams/quickStyle38.xml"/><Relationship Id="rId11" Type="http://schemas.openxmlformats.org/officeDocument/2006/relationships/image" Target="../media/image9.jpg"/><Relationship Id="rId5" Type="http://schemas.openxmlformats.org/officeDocument/2006/relationships/diagramLayout" Target="../diagrams/layout38.xml"/><Relationship Id="rId10" Type="http://schemas.openxmlformats.org/officeDocument/2006/relationships/hyperlink" Target="http://www.lionsclubs.org/PO/common/pdfs/la15.pdf" TargetMode="External"/><Relationship Id="rId4" Type="http://schemas.openxmlformats.org/officeDocument/2006/relationships/diagramData" Target="../diagrams/data38.xml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3" Type="http://schemas.openxmlformats.org/officeDocument/2006/relationships/notesSlide" Target="../notesSlides/notesSlide39.xml"/><Relationship Id="rId7" Type="http://schemas.openxmlformats.org/officeDocument/2006/relationships/diagramQuickStyle" Target="../diagrams/quickStyle3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diagramLayout" Target="../diagrams/layout39.xml"/><Relationship Id="rId11" Type="http://schemas.openxmlformats.org/officeDocument/2006/relationships/slide" Target="slide3.xml"/><Relationship Id="rId5" Type="http://schemas.openxmlformats.org/officeDocument/2006/relationships/diagramData" Target="../diagrams/data39.xml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microsoft.com/office/2007/relationships/diagramDrawing" Target="../diagrams/drawing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Layout" Target="../diagrams/layout4.xml"/><Relationship Id="rId11" Type="http://schemas.openxmlformats.org/officeDocument/2006/relationships/slide" Target="slide3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microsoft.com/office/2007/relationships/diagramDrawing" Target="../diagrams/drawing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0.xml"/><Relationship Id="rId3" Type="http://schemas.openxmlformats.org/officeDocument/2006/relationships/notesSlide" Target="../notesSlides/notesSlide40.xml"/><Relationship Id="rId7" Type="http://schemas.openxmlformats.org/officeDocument/2006/relationships/diagramQuickStyle" Target="../diagrams/quickStyle4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diagramLayout" Target="../diagrams/layout40.xml"/><Relationship Id="rId11" Type="http://schemas.openxmlformats.org/officeDocument/2006/relationships/slide" Target="slide3.xml"/><Relationship Id="rId5" Type="http://schemas.openxmlformats.org/officeDocument/2006/relationships/diagramData" Target="../diagrams/data40.xml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microsoft.com/office/2007/relationships/diagramDrawing" Target="../diagrams/drawing40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41.xml"/><Relationship Id="rId7" Type="http://schemas.openxmlformats.org/officeDocument/2006/relationships/diagramColors" Target="../diagrams/colors41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diagramQuickStyle" Target="../diagrams/quickStyle41.xml"/><Relationship Id="rId11" Type="http://schemas.openxmlformats.org/officeDocument/2006/relationships/image" Target="../media/image8.wmf"/><Relationship Id="rId5" Type="http://schemas.openxmlformats.org/officeDocument/2006/relationships/diagramLayout" Target="../diagrams/layout41.xml"/><Relationship Id="rId10" Type="http://schemas.openxmlformats.org/officeDocument/2006/relationships/hyperlink" Target="http://www.lionsclubs.org/PO/common/pdfs/la15.pdf" TargetMode="External"/><Relationship Id="rId4" Type="http://schemas.openxmlformats.org/officeDocument/2006/relationships/diagramData" Target="../diagrams/data41.xml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2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42.xml"/><Relationship Id="rId7" Type="http://schemas.openxmlformats.org/officeDocument/2006/relationships/diagramLayout" Target="../diagrams/layout42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diagramData" Target="../diagrams/data42.xml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0" Type="http://schemas.microsoft.com/office/2007/relationships/diagramDrawing" Target="../diagrams/drawing4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4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notesSlide" Target="../notesSlides/notesSlide43.xml"/><Relationship Id="rId7" Type="http://schemas.openxmlformats.org/officeDocument/2006/relationships/diagramColors" Target="../diagrams/colors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diagramQuickStyle" Target="../diagrams/quickStyle43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43.xml"/><Relationship Id="rId10" Type="http://schemas.openxmlformats.org/officeDocument/2006/relationships/slide" Target="slide3.xml"/><Relationship Id="rId4" Type="http://schemas.openxmlformats.org/officeDocument/2006/relationships/diagramData" Target="../diagrams/data43.xml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notesSlide" Target="../notesSlides/notesSlide44.xml"/><Relationship Id="rId7" Type="http://schemas.openxmlformats.org/officeDocument/2006/relationships/diagramColors" Target="../diagrams/colors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diagramQuickStyle" Target="../diagrams/quickStyle44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44.xml"/><Relationship Id="rId10" Type="http://schemas.openxmlformats.org/officeDocument/2006/relationships/slide" Target="slide3.xml"/><Relationship Id="rId4" Type="http://schemas.openxmlformats.org/officeDocument/2006/relationships/diagramData" Target="../diagrams/data44.xml"/><Relationship Id="rId9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notesSlide" Target="../notesSlides/notesSlide45.xml"/><Relationship Id="rId7" Type="http://schemas.openxmlformats.org/officeDocument/2006/relationships/diagramColors" Target="../diagrams/colors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diagramQuickStyle" Target="../diagrams/quickStyle45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45.xml"/><Relationship Id="rId10" Type="http://schemas.openxmlformats.org/officeDocument/2006/relationships/slide" Target="slide3.xml"/><Relationship Id="rId4" Type="http://schemas.openxmlformats.org/officeDocument/2006/relationships/diagramData" Target="../diagrams/data45.xml"/><Relationship Id="rId9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6.xml"/><Relationship Id="rId3" Type="http://schemas.openxmlformats.org/officeDocument/2006/relationships/notesSlide" Target="../notesSlides/notesSlide46.xml"/><Relationship Id="rId7" Type="http://schemas.openxmlformats.org/officeDocument/2006/relationships/diagramQuickStyle" Target="../diagrams/quickStyle4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diagramLayout" Target="../diagrams/layout46.xml"/><Relationship Id="rId11" Type="http://schemas.openxmlformats.org/officeDocument/2006/relationships/slide" Target="slide3.xml"/><Relationship Id="rId5" Type="http://schemas.openxmlformats.org/officeDocument/2006/relationships/diagramData" Target="../diagrams/data46.xml"/><Relationship Id="rId10" Type="http://schemas.openxmlformats.org/officeDocument/2006/relationships/image" Target="../media/image5.png"/><Relationship Id="rId4" Type="http://schemas.openxmlformats.org/officeDocument/2006/relationships/image" Target="../media/image16.gif"/><Relationship Id="rId9" Type="http://schemas.microsoft.com/office/2007/relationships/diagramDrawing" Target="../diagrams/drawing46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47.xml"/><Relationship Id="rId7" Type="http://schemas.openxmlformats.org/officeDocument/2006/relationships/diagramColors" Target="../diagrams/colors47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diagramQuickStyle" Target="../diagrams/quickStyle47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47.xml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diagramData" Target="../diagrams/data47.xml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notesSlide" Target="../notesSlides/notesSlide48.xml"/><Relationship Id="rId7" Type="http://schemas.openxmlformats.org/officeDocument/2006/relationships/diagramColors" Target="../diagrams/colors48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diagramQuickStyle" Target="../diagrams/quickStyle48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48.xml"/><Relationship Id="rId10" Type="http://schemas.openxmlformats.org/officeDocument/2006/relationships/slide" Target="slide3.xml"/><Relationship Id="rId4" Type="http://schemas.openxmlformats.org/officeDocument/2006/relationships/diagramData" Target="../diagrams/data48.xml"/><Relationship Id="rId9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notesSlide" Target="../notesSlides/notesSlide49.xml"/><Relationship Id="rId7" Type="http://schemas.openxmlformats.org/officeDocument/2006/relationships/diagramColors" Target="../diagrams/colors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diagramQuickStyle" Target="../diagrams/quickStyle49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49.xml"/><Relationship Id="rId10" Type="http://schemas.openxmlformats.org/officeDocument/2006/relationships/slide" Target="slide3.xml"/><Relationship Id="rId4" Type="http://schemas.openxmlformats.org/officeDocument/2006/relationships/diagramData" Target="../diagrams/data49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5.xml"/><Relationship Id="rId10" Type="http://schemas.openxmlformats.org/officeDocument/2006/relationships/slide" Target="slide3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notesSlide" Target="../notesSlides/notesSlide50.xml"/><Relationship Id="rId7" Type="http://schemas.openxmlformats.org/officeDocument/2006/relationships/diagramColors" Target="../diagrams/colors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diagramQuickStyle" Target="../diagrams/quickStyle50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50.xml"/><Relationship Id="rId10" Type="http://schemas.openxmlformats.org/officeDocument/2006/relationships/slide" Target="slide3.xml"/><Relationship Id="rId4" Type="http://schemas.openxmlformats.org/officeDocument/2006/relationships/diagramData" Target="../diagrams/data50.xml"/><Relationship Id="rId9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51.xml"/><Relationship Id="rId7" Type="http://schemas.openxmlformats.org/officeDocument/2006/relationships/diagramColors" Target="../diagrams/colors51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diagramQuickStyle" Target="../diagrams/quickStyle5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51.xml"/><Relationship Id="rId10" Type="http://schemas.openxmlformats.org/officeDocument/2006/relationships/image" Target="../media/image9.jpg"/><Relationship Id="rId4" Type="http://schemas.openxmlformats.org/officeDocument/2006/relationships/diagramData" Target="../diagrams/data51.xml"/><Relationship Id="rId9" Type="http://schemas.openxmlformats.org/officeDocument/2006/relationships/hyperlink" Target="http://www.lionsclubs.org/PO/member-center/leadership-development/lions-learning-center/index.php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52.xml"/><Relationship Id="rId12" Type="http://schemas.openxmlformats.org/officeDocument/2006/relationships/slide" Target="slide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diagramData" Target="../diagrams/data52.xml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microsoft.com/office/2007/relationships/diagramDrawing" Target="../diagrams/drawing52.xml"/><Relationship Id="rId4" Type="http://schemas.openxmlformats.org/officeDocument/2006/relationships/notesSlide" Target="../notesSlides/notesSlide52.xml"/><Relationship Id="rId9" Type="http://schemas.openxmlformats.org/officeDocument/2006/relationships/diagramColors" Target="../diagrams/colors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3.xml"/><Relationship Id="rId3" Type="http://schemas.openxmlformats.org/officeDocument/2006/relationships/notesSlide" Target="../notesSlides/notesSlide53.xml"/><Relationship Id="rId7" Type="http://schemas.openxmlformats.org/officeDocument/2006/relationships/diagramQuickStyle" Target="../diagrams/quickStyle5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diagramLayout" Target="../diagrams/layout53.xml"/><Relationship Id="rId11" Type="http://schemas.openxmlformats.org/officeDocument/2006/relationships/slide" Target="slide3.xml"/><Relationship Id="rId5" Type="http://schemas.openxmlformats.org/officeDocument/2006/relationships/diagramData" Target="../diagrams/data53.xml"/><Relationship Id="rId10" Type="http://schemas.openxmlformats.org/officeDocument/2006/relationships/image" Target="../media/image5.png"/><Relationship Id="rId4" Type="http://schemas.openxmlformats.org/officeDocument/2006/relationships/image" Target="../media/image22.jpeg"/><Relationship Id="rId9" Type="http://schemas.microsoft.com/office/2007/relationships/diagramDrawing" Target="../diagrams/drawing5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4.xml"/><Relationship Id="rId3" Type="http://schemas.openxmlformats.org/officeDocument/2006/relationships/notesSlide" Target="../notesSlides/notesSlide54.xml"/><Relationship Id="rId7" Type="http://schemas.openxmlformats.org/officeDocument/2006/relationships/diagramQuickStyle" Target="../diagrams/quickStyle5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diagramLayout" Target="../diagrams/layout54.xml"/><Relationship Id="rId11" Type="http://schemas.openxmlformats.org/officeDocument/2006/relationships/slide" Target="slide3.xml"/><Relationship Id="rId5" Type="http://schemas.openxmlformats.org/officeDocument/2006/relationships/diagramData" Target="../diagrams/data54.xml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microsoft.com/office/2007/relationships/diagramDrawing" Target="../diagrams/drawing54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3" Type="http://schemas.openxmlformats.org/officeDocument/2006/relationships/notesSlide" Target="../notesSlides/notesSlide55.xml"/><Relationship Id="rId7" Type="http://schemas.openxmlformats.org/officeDocument/2006/relationships/diagramColors" Target="../diagrams/colors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diagramQuickStyle" Target="../diagrams/quickStyle55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55.xml"/><Relationship Id="rId10" Type="http://schemas.openxmlformats.org/officeDocument/2006/relationships/slide" Target="slide3.xml"/><Relationship Id="rId4" Type="http://schemas.openxmlformats.org/officeDocument/2006/relationships/diagramData" Target="../diagrams/data55.xml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3" Type="http://schemas.openxmlformats.org/officeDocument/2006/relationships/notesSlide" Target="../notesSlides/notesSlide56.xml"/><Relationship Id="rId7" Type="http://schemas.openxmlformats.org/officeDocument/2006/relationships/diagramColors" Target="../diagrams/colors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diagramQuickStyle" Target="../diagrams/quickStyle56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56.xml"/><Relationship Id="rId10" Type="http://schemas.openxmlformats.org/officeDocument/2006/relationships/slide" Target="slide3.xml"/><Relationship Id="rId4" Type="http://schemas.openxmlformats.org/officeDocument/2006/relationships/diagramData" Target="../diagrams/data56.xml"/><Relationship Id="rId9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notesSlide" Target="../notesSlides/notesSlide57.xml"/><Relationship Id="rId7" Type="http://schemas.openxmlformats.org/officeDocument/2006/relationships/diagramColors" Target="../diagrams/colors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6" Type="http://schemas.openxmlformats.org/officeDocument/2006/relationships/diagramQuickStyle" Target="../diagrams/quickStyle57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57.xml"/><Relationship Id="rId10" Type="http://schemas.openxmlformats.org/officeDocument/2006/relationships/slide" Target="slide3.xml"/><Relationship Id="rId4" Type="http://schemas.openxmlformats.org/officeDocument/2006/relationships/diagramData" Target="../diagrams/data57.xml"/><Relationship Id="rId9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8.xml"/><Relationship Id="rId3" Type="http://schemas.openxmlformats.org/officeDocument/2006/relationships/notesSlide" Target="../notesSlides/notesSlide58.xml"/><Relationship Id="rId7" Type="http://schemas.openxmlformats.org/officeDocument/2006/relationships/diagramColors" Target="../diagrams/colors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diagramQuickStyle" Target="../diagrams/quickStyle58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58.xml"/><Relationship Id="rId10" Type="http://schemas.openxmlformats.org/officeDocument/2006/relationships/slide" Target="slide3.xml"/><Relationship Id="rId4" Type="http://schemas.openxmlformats.org/officeDocument/2006/relationships/diagramData" Target="../diagrams/data58.xml"/><Relationship Id="rId9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3" Type="http://schemas.openxmlformats.org/officeDocument/2006/relationships/notesSlide" Target="../notesSlides/notesSlide59.xml"/><Relationship Id="rId7" Type="http://schemas.openxmlformats.org/officeDocument/2006/relationships/diagramColors" Target="../diagrams/colors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diagramQuickStyle" Target="../diagrams/quickStyle59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59.xml"/><Relationship Id="rId10" Type="http://schemas.openxmlformats.org/officeDocument/2006/relationships/slide" Target="slide3.xml"/><Relationship Id="rId4" Type="http://schemas.openxmlformats.org/officeDocument/2006/relationships/diagramData" Target="../diagrams/data59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6.xml"/><Relationship Id="rId10" Type="http://schemas.openxmlformats.org/officeDocument/2006/relationships/slide" Target="slide3.xml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0.xml"/><Relationship Id="rId3" Type="http://schemas.openxmlformats.org/officeDocument/2006/relationships/notesSlide" Target="../notesSlides/notesSlide60.xml"/><Relationship Id="rId7" Type="http://schemas.openxmlformats.org/officeDocument/2006/relationships/diagramColors" Target="../diagrams/colors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diagramQuickStyle" Target="../diagrams/quickStyle60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60.xml"/><Relationship Id="rId10" Type="http://schemas.openxmlformats.org/officeDocument/2006/relationships/slide" Target="slide3.xml"/><Relationship Id="rId4" Type="http://schemas.openxmlformats.org/officeDocument/2006/relationships/diagramData" Target="../diagrams/data60.xml"/><Relationship Id="rId9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1.xml"/><Relationship Id="rId3" Type="http://schemas.openxmlformats.org/officeDocument/2006/relationships/notesSlide" Target="../notesSlides/notesSlide61.xml"/><Relationship Id="rId7" Type="http://schemas.openxmlformats.org/officeDocument/2006/relationships/diagramColors" Target="../diagrams/colors6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diagramQuickStyle" Target="../diagrams/quickStyle61.xml"/><Relationship Id="rId11" Type="http://schemas.openxmlformats.org/officeDocument/2006/relationships/slide" Target="slide3.xml"/><Relationship Id="rId5" Type="http://schemas.openxmlformats.org/officeDocument/2006/relationships/diagramLayout" Target="../diagrams/layout61.xml"/><Relationship Id="rId10" Type="http://schemas.openxmlformats.org/officeDocument/2006/relationships/image" Target="../media/image5.png"/><Relationship Id="rId4" Type="http://schemas.openxmlformats.org/officeDocument/2006/relationships/diagramData" Target="../diagrams/data61.xml"/><Relationship Id="rId9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2.xml"/><Relationship Id="rId3" Type="http://schemas.openxmlformats.org/officeDocument/2006/relationships/notesSlide" Target="../notesSlides/notesSlide62.xml"/><Relationship Id="rId7" Type="http://schemas.openxmlformats.org/officeDocument/2006/relationships/diagramColors" Target="../diagrams/colors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diagramQuickStyle" Target="../diagrams/quickStyle6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62.xml"/><Relationship Id="rId10" Type="http://schemas.openxmlformats.org/officeDocument/2006/relationships/slide" Target="slide3.xml"/><Relationship Id="rId4" Type="http://schemas.openxmlformats.org/officeDocument/2006/relationships/diagramData" Target="../diagrams/data62.xml"/><Relationship Id="rId9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3.xml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63.xml"/><Relationship Id="rId7" Type="http://schemas.openxmlformats.org/officeDocument/2006/relationships/diagramColors" Target="../diagrams/colors63.xml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diagramQuickStyle" Target="../diagrams/quickStyle63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63.xml"/><Relationship Id="rId10" Type="http://schemas.openxmlformats.org/officeDocument/2006/relationships/image" Target="../media/image9.jpg"/><Relationship Id="rId4" Type="http://schemas.openxmlformats.org/officeDocument/2006/relationships/diagramData" Target="../diagrams/data63.xml"/><Relationship Id="rId9" Type="http://schemas.openxmlformats.org/officeDocument/2006/relationships/hyperlink" Target="http://www.lionsclubs.org/PO/member-center/leadership-development/lions-learning-center/index.php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64.xml"/><Relationship Id="rId12" Type="http://schemas.openxmlformats.org/officeDocument/2006/relationships/slide" Target="slide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diagramData" Target="../diagrams/data64.xml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microsoft.com/office/2007/relationships/diagramDrawing" Target="../diagrams/drawing64.xml"/><Relationship Id="rId4" Type="http://schemas.openxmlformats.org/officeDocument/2006/relationships/notesSlide" Target="../notesSlides/notesSlide64.xml"/><Relationship Id="rId9" Type="http://schemas.openxmlformats.org/officeDocument/2006/relationships/diagramColors" Target="../diagrams/colors6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5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65.xml"/><Relationship Id="rId12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diagramLayout" Target="../diagrams/layout65.xml"/><Relationship Id="rId11" Type="http://schemas.openxmlformats.org/officeDocument/2006/relationships/slide" Target="slide3.xml"/><Relationship Id="rId5" Type="http://schemas.openxmlformats.org/officeDocument/2006/relationships/diagramData" Target="../diagrams/data65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5.xml"/><Relationship Id="rId9" Type="http://schemas.microsoft.com/office/2007/relationships/diagramDrawing" Target="../diagrams/drawing65.xml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6.xml"/><Relationship Id="rId13" Type="http://schemas.openxmlformats.org/officeDocument/2006/relationships/hyperlink" Target="http://www.lionsclubs.org/PO/member-center/managing-a-club/index.php" TargetMode="External"/><Relationship Id="rId18" Type="http://schemas.openxmlformats.org/officeDocument/2006/relationships/image" Target="../media/image7.png"/><Relationship Id="rId3" Type="http://schemas.openxmlformats.org/officeDocument/2006/relationships/notesSlide" Target="../notesSlides/notesSlide66.xml"/><Relationship Id="rId7" Type="http://schemas.openxmlformats.org/officeDocument/2006/relationships/diagramColors" Target="../diagrams/colors66.xml"/><Relationship Id="rId12" Type="http://schemas.openxmlformats.org/officeDocument/2006/relationships/hyperlink" Target="http://www.lionsclubs.org/PO/member-center/leadership-development/lions-learning-center/index.php" TargetMode="External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lionsclubs.org/PO/member-center/leadership-development/index.php" TargetMode="External"/><Relationship Id="rId1" Type="http://schemas.openxmlformats.org/officeDocument/2006/relationships/tags" Target="../tags/tag79.xml"/><Relationship Id="rId6" Type="http://schemas.openxmlformats.org/officeDocument/2006/relationships/diagramQuickStyle" Target="../diagrams/quickStyle66.xml"/><Relationship Id="rId11" Type="http://schemas.openxmlformats.org/officeDocument/2006/relationships/hyperlink" Target="http://www.lionsclubs.org/PO/member-center/resources/index.php" TargetMode="External"/><Relationship Id="rId5" Type="http://schemas.openxmlformats.org/officeDocument/2006/relationships/diagramLayout" Target="../diagrams/layout66.xml"/><Relationship Id="rId15" Type="http://schemas.openxmlformats.org/officeDocument/2006/relationships/hyperlink" Target="https://mylci.lionsclubs.org/" TargetMode="External"/><Relationship Id="rId10" Type="http://schemas.openxmlformats.org/officeDocument/2006/relationships/image" Target="../media/image9.jpg"/><Relationship Id="rId4" Type="http://schemas.openxmlformats.org/officeDocument/2006/relationships/diagramData" Target="../diagrams/data66.xml"/><Relationship Id="rId9" Type="http://schemas.openxmlformats.org/officeDocument/2006/relationships/hyperlink" Target="http://www.lionsclubs.org/PO/member-center/leadership-development/news-train-club-officers.php" TargetMode="External"/><Relationship Id="rId1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7.xml"/><Relationship Id="rId13" Type="http://schemas.openxmlformats.org/officeDocument/2006/relationships/hyperlink" Target="http://www.lionsclubs.org/PO/common/pdfs/ldsp003.pdf" TargetMode="External"/><Relationship Id="rId3" Type="http://schemas.openxmlformats.org/officeDocument/2006/relationships/notesSlide" Target="../notesSlides/notesSlide67.xml"/><Relationship Id="rId7" Type="http://schemas.openxmlformats.org/officeDocument/2006/relationships/diagramColors" Target="../diagrams/colors67.xml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3.xml"/><Relationship Id="rId1" Type="http://schemas.openxmlformats.org/officeDocument/2006/relationships/tags" Target="../tags/tag80.xml"/><Relationship Id="rId6" Type="http://schemas.openxmlformats.org/officeDocument/2006/relationships/diagramQuickStyle" Target="../diagrams/quickStyle67.xml"/><Relationship Id="rId11" Type="http://schemas.openxmlformats.org/officeDocument/2006/relationships/hyperlink" Target="http://www.lionsclubs.org/PO/common/pdfs/la15.pdf" TargetMode="External"/><Relationship Id="rId5" Type="http://schemas.openxmlformats.org/officeDocument/2006/relationships/diagramLayout" Target="../diagrams/layout67.xml"/><Relationship Id="rId15" Type="http://schemas.openxmlformats.org/officeDocument/2006/relationships/hyperlink" Target="http://www.youtube.com/watch?v=VhegiWA6HPA" TargetMode="External"/><Relationship Id="rId10" Type="http://schemas.openxmlformats.org/officeDocument/2006/relationships/image" Target="../media/image9.jpg"/><Relationship Id="rId4" Type="http://schemas.openxmlformats.org/officeDocument/2006/relationships/diagramData" Target="../diagrams/data67.xml"/><Relationship Id="rId9" Type="http://schemas.openxmlformats.org/officeDocument/2006/relationships/hyperlink" Target="http://www.lionsclubs.org/PO/member-center/resources/publications/resources-pub-legal.php" TargetMode="External"/><Relationship Id="rId14" Type="http://schemas.openxmlformats.org/officeDocument/2006/relationships/hyperlink" Target="http://www.youtube.com/watch?v=v-SQEj4wieI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8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68.xml"/><Relationship Id="rId12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diagramLayout" Target="../diagrams/layout68.xml"/><Relationship Id="rId11" Type="http://schemas.openxmlformats.org/officeDocument/2006/relationships/slide" Target="slide3.xml"/><Relationship Id="rId5" Type="http://schemas.openxmlformats.org/officeDocument/2006/relationships/diagramData" Target="../diagrams/data68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8.xml"/><Relationship Id="rId9" Type="http://schemas.microsoft.com/office/2007/relationships/diagramDrawing" Target="../diagrams/drawing68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9.xml"/><Relationship Id="rId13" Type="http://schemas.openxmlformats.org/officeDocument/2006/relationships/image" Target="../media/image29.jpeg"/><Relationship Id="rId18" Type="http://schemas.openxmlformats.org/officeDocument/2006/relationships/slide" Target="slide3.xml"/><Relationship Id="rId3" Type="http://schemas.openxmlformats.org/officeDocument/2006/relationships/notesSlide" Target="../notesSlides/notesSlide69.xml"/><Relationship Id="rId7" Type="http://schemas.openxmlformats.org/officeDocument/2006/relationships/diagramColors" Target="../diagrams/colors69.xml"/><Relationship Id="rId12" Type="http://schemas.openxmlformats.org/officeDocument/2006/relationships/image" Target="../media/image28.jpe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tags" Target="../tags/tag83.xml"/><Relationship Id="rId6" Type="http://schemas.openxmlformats.org/officeDocument/2006/relationships/diagramQuickStyle" Target="../diagrams/quickStyle69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69.xml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7.png"/><Relationship Id="rId4" Type="http://schemas.openxmlformats.org/officeDocument/2006/relationships/diagramData" Target="../diagrams/data69.xml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7.xml"/><Relationship Id="rId10" Type="http://schemas.openxmlformats.org/officeDocument/2006/relationships/slide" Target="slide3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0.xml"/><Relationship Id="rId3" Type="http://schemas.openxmlformats.org/officeDocument/2006/relationships/notesSlide" Target="../notesSlides/notesSlide70.xml"/><Relationship Id="rId7" Type="http://schemas.openxmlformats.org/officeDocument/2006/relationships/diagramQuickStyle" Target="../diagrams/quickStyle7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6" Type="http://schemas.openxmlformats.org/officeDocument/2006/relationships/diagramLayout" Target="../diagrams/layout70.xml"/><Relationship Id="rId11" Type="http://schemas.openxmlformats.org/officeDocument/2006/relationships/slide" Target="slide3.xml"/><Relationship Id="rId5" Type="http://schemas.openxmlformats.org/officeDocument/2006/relationships/diagramData" Target="../diagrams/data70.xml"/><Relationship Id="rId10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microsoft.com/office/2007/relationships/diagramDrawing" Target="../diagrams/drawing7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8.xml"/><Relationship Id="rId10" Type="http://schemas.openxmlformats.org/officeDocument/2006/relationships/slide" Target="slide3.xml"/><Relationship Id="rId4" Type="http://schemas.openxmlformats.org/officeDocument/2006/relationships/diagramData" Target="../diagrams/data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9.xml"/><Relationship Id="rId10" Type="http://schemas.openxmlformats.org/officeDocument/2006/relationships/slide" Target="slide3.xml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61" y="2514600"/>
            <a:ext cx="2414788" cy="2286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333347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1" y="4655165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pt-BR" sz="3200" dirty="0"/>
              <a:t>Você foi eleito para o cargo de Tesoureiro de Clube</a:t>
            </a:r>
            <a:endParaRPr lang="en-US" sz="3200" dirty="0" smtClean="0"/>
          </a:p>
        </p:txBody>
      </p:sp>
      <p:pic>
        <p:nvPicPr>
          <p:cNvPr id="5123" name="Picture 3" descr="C:\Users\vcicero\AppData\Local\Microsoft\Windows\Temporary Internet Files\Content.IE5\4BZ0PU2D\MC900441344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76200"/>
            <a:ext cx="4426267" cy="44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1456" y="1714640"/>
            <a:ext cx="1950720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err="1"/>
              <a:t>Parabéns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</a:t>
            </a:fld>
            <a:endParaRPr lang="en-US" dirty="0"/>
          </a:p>
        </p:txBody>
      </p:sp>
      <p:pic>
        <p:nvPicPr>
          <p:cNvPr id="10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2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710532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2400" dirty="0" smtClean="0"/>
          </a:p>
          <a:p>
            <a:r>
              <a:rPr lang="pt-BR" sz="2400" dirty="0"/>
              <a:t>Como um clube que faz parte da grande Associação Internacional de Lions Clubes, a sua missão é</a:t>
            </a:r>
            <a:r>
              <a:rPr lang="en-US" sz="2400" dirty="0" smtClean="0"/>
              <a:t>:</a:t>
            </a:r>
          </a:p>
          <a:p>
            <a:endParaRPr lang="en-US" sz="3200" i="1" dirty="0" smtClean="0"/>
          </a:p>
          <a:p>
            <a:pPr algn="ctr"/>
            <a:r>
              <a:rPr lang="pt-BR" sz="2800" i="1" dirty="0"/>
              <a:t>DAR PODER aos voluntários para que possam servir suas comunidades e atender às necessidades humanas, fomentar a paz e promover a compreensão mundial através dos Lions clubes</a:t>
            </a:r>
            <a:r>
              <a:rPr lang="en-US" sz="2800" i="1" dirty="0" smtClean="0"/>
              <a:t>.  </a:t>
            </a:r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6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1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638782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990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pt-BR" sz="2400" dirty="0"/>
              <a:t>Para que a nossa missão torne-se realidade, os Lions clubes precisam servir muitos propósitos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514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Vamos verificar rapidamente o Estatuto e Regulamentos Padrão de Clube para ver se você sabe todos os propósitos de um Lions Clube</a:t>
            </a:r>
            <a:r>
              <a:rPr lang="en-US" sz="2400" dirty="0" smtClean="0"/>
              <a:t>. </a:t>
            </a:r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487138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" y="1828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Você verá uma série de declarações.  Selecione "Sim" se a declaração refletir um dos propósitos declarados de Lions clubes ou selecione "Não" se não for um propósito declarado de Lions clubes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2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895328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propósito de Lions clubes é</a:t>
            </a:r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8960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Unir os associados em laços de amizade, bom companheirismo e compreensão recíproca</a:t>
            </a:r>
            <a:r>
              <a:rPr lang="en-US" i="1" dirty="0" smtClean="0"/>
              <a:t>. </a:t>
            </a:r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3459480"/>
            <a:ext cx="2743200" cy="17373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" y="3459480"/>
            <a:ext cx="2743200" cy="1737360"/>
          </a:xfrm>
          <a:prstGeom prst="roundRect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71813" y="3449320"/>
            <a:ext cx="2743200" cy="17373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NÃO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4401" y="3429000"/>
            <a:ext cx="7300612" cy="1828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SIM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este </a:t>
            </a:r>
            <a:r>
              <a:rPr lang="pt-BR" dirty="0">
                <a:solidFill>
                  <a:schemeClr val="tx1"/>
                </a:solidFill>
              </a:rPr>
              <a:t>é um dos propósitos declarados de Lions clubes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13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524000"/>
            <a:ext cx="851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Esta é a primeira declaração</a:t>
            </a:r>
            <a:r>
              <a:rPr lang="en-US" sz="24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714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Clique SIM </a:t>
            </a:r>
            <a:r>
              <a:rPr lang="en-US" dirty="0" err="1"/>
              <a:t>ou</a:t>
            </a:r>
            <a:r>
              <a:rPr lang="en-US" dirty="0"/>
              <a:t> NÃO</a:t>
            </a:r>
          </a:p>
        </p:txBody>
      </p:sp>
      <p:pic>
        <p:nvPicPr>
          <p:cNvPr id="1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 animBg="1"/>
      <p:bldP spid="18" grpId="0" animBg="1"/>
      <p:bldP spid="19" grpId="0" animBg="1"/>
      <p:bldP spid="21" grpId="0" animBg="1"/>
      <p:bldP spid="22" grpId="0" build="allAtOnce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012638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propósito de Lions clubes é</a:t>
            </a:r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600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ENCORAJAR pessoas de mentalidade de serviço a servir suas comunidades sem recompensa financeira pessoal, estimular a eficiência e promover elevados padrões de ética no comércio, indústria, profissões, serviços públicos e empreendimentos privados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3459480"/>
            <a:ext cx="2743200" cy="17373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" y="3459480"/>
            <a:ext cx="2743200" cy="17373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71813" y="3459480"/>
            <a:ext cx="2743200" cy="17373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NÃO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4401" y="3429000"/>
            <a:ext cx="7300612" cy="1828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SIM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este </a:t>
            </a:r>
            <a:r>
              <a:rPr lang="pt-BR" dirty="0">
                <a:solidFill>
                  <a:schemeClr val="tx1"/>
                </a:solidFill>
              </a:rPr>
              <a:t>é um dos propósitos declarados de Lions clubes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0"/>
            <a:ext cx="851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Esta é a próxima declaração</a:t>
            </a:r>
            <a:r>
              <a:rPr lang="en-US" sz="24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831068"/>
            <a:ext cx="714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Clique SIM </a:t>
            </a:r>
            <a:r>
              <a:rPr lang="en-US" dirty="0" err="1"/>
              <a:t>ou</a:t>
            </a:r>
            <a:r>
              <a:rPr lang="en-US" dirty="0"/>
              <a:t> NÃO</a:t>
            </a:r>
          </a:p>
        </p:txBody>
      </p:sp>
      <p:pic>
        <p:nvPicPr>
          <p:cNvPr id="2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0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 animBg="1"/>
      <p:bldP spid="18" grpId="0" animBg="1"/>
      <p:bldP spid="19" grpId="0" animBg="1"/>
      <p:bldP spid="21" grpId="0" animBg="1"/>
      <p:bldP spid="14" grpId="0" build="allAtOnce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465259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propósito de Lions clubes é</a:t>
            </a:r>
            <a:r>
              <a:rPr lang="en-US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8960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Interessar-se ativamente pelo bem-estar cívico, cultural, social e moral da comunidade</a:t>
            </a:r>
            <a:r>
              <a:rPr lang="en-US" i="1" dirty="0" smtClean="0"/>
              <a:t>. </a:t>
            </a:r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3459480"/>
            <a:ext cx="2743200" cy="17373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" y="3459480"/>
            <a:ext cx="2743200" cy="17373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71813" y="3459480"/>
            <a:ext cx="2743200" cy="17373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NÃO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4401" y="3429000"/>
            <a:ext cx="7300612" cy="1828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SIM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este </a:t>
            </a:r>
            <a:r>
              <a:rPr lang="pt-BR" dirty="0">
                <a:solidFill>
                  <a:schemeClr val="tx1"/>
                </a:solidFill>
              </a:rPr>
              <a:t>é um dos propósitos declarados de Lions clubes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514600"/>
            <a:ext cx="714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Clique SIM </a:t>
            </a:r>
            <a:r>
              <a:rPr lang="en-US" dirty="0" err="1"/>
              <a:t>ou</a:t>
            </a:r>
            <a:r>
              <a:rPr lang="en-US" dirty="0"/>
              <a:t> NÃO</a:t>
            </a:r>
          </a:p>
        </p:txBody>
      </p:sp>
      <p:pic>
        <p:nvPicPr>
          <p:cNvPr id="1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8600" y="1524000"/>
            <a:ext cx="851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Você está pronto para outra</a:t>
            </a:r>
            <a:r>
              <a:rPr lang="en-US" sz="2400" dirty="0" smtClean="0"/>
              <a:t>? </a:t>
            </a:r>
          </a:p>
        </p:txBody>
      </p:sp>
      <p:pic>
        <p:nvPicPr>
          <p:cNvPr id="2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68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 animBg="1"/>
      <p:bldP spid="18" grpId="0" animBg="1"/>
      <p:bldP spid="19" grpId="0" animBg="1"/>
      <p:bldP spid="21" grpId="0" animBg="1"/>
      <p:bldP spid="13" grpId="0"/>
      <p:bldP spid="13" grpId="1"/>
      <p:bldP spid="2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621298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Qual das seguintes declarações NÃO é um propósito declarado de Lions clubes</a:t>
            </a:r>
            <a:r>
              <a:rPr lang="en-US" dirty="0" smtClean="0"/>
              <a:t>?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133600"/>
            <a:ext cx="714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Clique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10200" y="3429000"/>
            <a:ext cx="2739188" cy="889199"/>
            <a:chOff x="5410200" y="3429000"/>
            <a:chExt cx="2739188" cy="889199"/>
          </a:xfrm>
        </p:grpSpPr>
        <p:sp>
          <p:nvSpPr>
            <p:cNvPr id="23" name="Rounded Rectangle 22"/>
            <p:cNvSpPr/>
            <p:nvPr/>
          </p:nvSpPr>
          <p:spPr>
            <a:xfrm>
              <a:off x="5410200" y="3429000"/>
              <a:ext cx="2739188" cy="889199"/>
            </a:xfrm>
            <a:prstGeom prst="round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5574170" y="3472407"/>
              <a:ext cx="2411249" cy="802385"/>
            </a:xfrm>
            <a:prstGeom prst="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</a:rPr>
                <a:t>Promover os princípios de bom governo e boa cidadania</a:t>
              </a:r>
              <a:r>
                <a:rPr lang="en-US" sz="1400" kern="1200" dirty="0" smtClean="0">
                  <a:solidFill>
                    <a:schemeClr val="tx1"/>
                  </a:solidFill>
                </a:rPr>
                <a:t>. 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4368601"/>
            <a:ext cx="2739188" cy="889199"/>
            <a:chOff x="5410200" y="4368601"/>
            <a:chExt cx="2739188" cy="889199"/>
          </a:xfrm>
        </p:grpSpPr>
        <p:sp>
          <p:nvSpPr>
            <p:cNvPr id="26" name="Rounded Rectangle 25"/>
            <p:cNvSpPr/>
            <p:nvPr/>
          </p:nvSpPr>
          <p:spPr>
            <a:xfrm>
              <a:off x="5410200" y="4368601"/>
              <a:ext cx="2739188" cy="889199"/>
            </a:xfrm>
            <a:prstGeom prst="round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5574170" y="4412008"/>
              <a:ext cx="2411249" cy="802385"/>
            </a:xfrm>
            <a:prstGeom prst="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</a:rPr>
                <a:t>Promover um fórum para livre discussão dos assuntos de interesse público</a:t>
              </a:r>
              <a:r>
                <a:rPr lang="en-US" sz="1400" kern="1200" dirty="0" smtClean="0">
                  <a:solidFill>
                    <a:schemeClr val="tx1"/>
                  </a:solidFill>
                </a:rPr>
                <a:t>…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4612" y="3429000"/>
            <a:ext cx="2739188" cy="889199"/>
            <a:chOff x="994612" y="3429000"/>
            <a:chExt cx="2739188" cy="889199"/>
          </a:xfrm>
        </p:grpSpPr>
        <p:sp>
          <p:nvSpPr>
            <p:cNvPr id="29" name="Rounded Rectangle 28"/>
            <p:cNvSpPr/>
            <p:nvPr/>
          </p:nvSpPr>
          <p:spPr>
            <a:xfrm>
              <a:off x="994612" y="3429000"/>
              <a:ext cx="2739188" cy="889199"/>
            </a:xfrm>
            <a:prstGeom prst="round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158582" y="3472407"/>
              <a:ext cx="2411249" cy="802385"/>
            </a:xfrm>
            <a:prstGeom prst="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</a:rPr>
                <a:t>Criar e fomentar um espírito de compreensão entre os povos da Terra</a:t>
              </a:r>
              <a:r>
                <a:rPr lang="en-US" sz="1400" kern="1200" dirty="0" smtClean="0">
                  <a:solidFill>
                    <a:schemeClr val="tx1"/>
                  </a:solidFill>
                </a:rPr>
                <a:t>. 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4612" y="4368601"/>
            <a:ext cx="2739188" cy="889199"/>
            <a:chOff x="994612" y="4368601"/>
            <a:chExt cx="2739188" cy="889199"/>
          </a:xfrm>
        </p:grpSpPr>
        <p:sp>
          <p:nvSpPr>
            <p:cNvPr id="35" name="Rounded Rectangle 34"/>
            <p:cNvSpPr/>
            <p:nvPr/>
          </p:nvSpPr>
          <p:spPr>
            <a:xfrm>
              <a:off x="994612" y="4368601"/>
              <a:ext cx="2739188" cy="889199"/>
            </a:xfrm>
            <a:prstGeom prst="round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1158582" y="4412008"/>
              <a:ext cx="2411249" cy="802385"/>
            </a:xfrm>
            <a:prstGeom prst="rect">
              <a:avLst/>
            </a:prstGeom>
            <a:solidFill>
              <a:schemeClr val="accent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/>
                  </a:solidFill>
                </a:rPr>
                <a:t>Promover líderes políticos que apoiem a missão dos Lions clubes</a:t>
              </a:r>
              <a:r>
                <a:rPr lang="en-US" sz="1400" kern="1200" dirty="0" smtClean="0">
                  <a:solidFill>
                    <a:schemeClr val="tx1"/>
                  </a:solidFill>
                </a:rPr>
                <a:t>.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8600" y="1524000"/>
            <a:ext cx="851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OK, esses foram um pouco fáceis</a:t>
            </a:r>
            <a:r>
              <a:rPr lang="en-US" sz="2400" dirty="0" smtClean="0"/>
              <a:t>.</a:t>
            </a:r>
          </a:p>
        </p:txBody>
      </p:sp>
      <p:pic>
        <p:nvPicPr>
          <p:cNvPr id="38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28600" y="1824335"/>
            <a:ext cx="851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Vamos tentar outro que seja um pouco mais difícil</a:t>
            </a:r>
            <a:r>
              <a:rPr lang="en-US" sz="2400" dirty="0" smtClean="0"/>
              <a:t>.</a:t>
            </a:r>
          </a:p>
        </p:txBody>
      </p:sp>
      <p:sp>
        <p:nvSpPr>
          <p:cNvPr id="2" name="Multiply 1"/>
          <p:cNvSpPr/>
          <p:nvPr/>
        </p:nvSpPr>
        <p:spPr>
          <a:xfrm>
            <a:off x="685800" y="4259608"/>
            <a:ext cx="3229181" cy="1150592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6650" y="5405734"/>
            <a:ext cx="851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Você pode analisar as 6 declarações de propósito no Artigo II do Estatuto Padrão de </a:t>
            </a:r>
            <a:r>
              <a:rPr lang="pt-BR" sz="2000" dirty="0" smtClean="0"/>
              <a:t>Clube.</a:t>
            </a:r>
            <a:endParaRPr lang="en-US" sz="2000" dirty="0" smtClean="0"/>
          </a:p>
        </p:txBody>
      </p:sp>
      <p:pic>
        <p:nvPicPr>
          <p:cNvPr id="42" name="Picture 3" descr="C:\Users\vcicero\AppData\Local\Microsoft\Windows\Temporary Internet Files\Content.IE5\K57U1TM8\MC900371050[1].wmf">
            <a:hlinkClick r:id="rId10" tooltip="Clique aqui para acessar o Estatutos e Regulamentos Padrão (LA-2)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6" y="5736504"/>
            <a:ext cx="400074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83998" y="4368601"/>
            <a:ext cx="2739188" cy="889199"/>
            <a:chOff x="983998" y="4368601"/>
            <a:chExt cx="2739188" cy="889199"/>
          </a:xfrm>
        </p:grpSpPr>
        <p:sp>
          <p:nvSpPr>
            <p:cNvPr id="48" name="Rounded Rectangle 47"/>
            <p:cNvSpPr/>
            <p:nvPr/>
          </p:nvSpPr>
          <p:spPr>
            <a:xfrm>
              <a:off x="983998" y="4368601"/>
              <a:ext cx="2739188" cy="889199"/>
            </a:xfrm>
            <a:prstGeom prst="roundRect">
              <a:avLst/>
            </a:pr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257570" y="4404416"/>
              <a:ext cx="2192045" cy="80238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Promover líderes políticos que apoiem a missão dos Lions clubes</a:t>
              </a:r>
              <a:r>
                <a:rPr lang="en-US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3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25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31" grpId="0" build="allAtOnce"/>
      <p:bldP spid="40" grpId="0" build="allAtOnce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922403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17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9856" y="186865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Como você pode ajudar a promover a missão e o propósito dos Lions clubes</a:t>
            </a:r>
            <a:r>
              <a:rPr lang="en-US" sz="2400" dirty="0" smtClean="0"/>
              <a:t>? </a:t>
            </a:r>
          </a:p>
        </p:txBody>
      </p:sp>
      <p:pic>
        <p:nvPicPr>
          <p:cNvPr id="38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15506" y="3881735"/>
            <a:ext cx="83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Escreva a sua resposta na página 2 da apostila</a:t>
            </a:r>
            <a:r>
              <a:rPr lang="en-US" sz="2400" dirty="0" smtClean="0"/>
              <a:t>.</a:t>
            </a:r>
          </a:p>
        </p:txBody>
      </p:sp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96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5840"/>
            <a:ext cx="5618408" cy="5318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969126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719352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pPr algn="ctr"/>
            <a:r>
              <a:rPr lang="en-US" sz="4000" i="1" dirty="0" err="1"/>
              <a:t>Bem-vindo</a:t>
            </a:r>
            <a:r>
              <a:rPr lang="en-US" sz="4000" i="1" dirty="0"/>
              <a:t> à </a:t>
            </a:r>
            <a:r>
              <a:rPr lang="en-US" sz="4000" i="1" dirty="0" err="1"/>
              <a:t>Seção</a:t>
            </a:r>
            <a:r>
              <a:rPr lang="en-US" sz="4000" i="1" dirty="0"/>
              <a:t> 2:</a:t>
            </a:r>
            <a:endParaRPr lang="en-US" sz="4000" i="1" dirty="0" smtClean="0"/>
          </a:p>
          <a:p>
            <a:pPr algn="ctr"/>
            <a:endParaRPr lang="en-US" sz="2400" i="1" dirty="0" smtClean="0"/>
          </a:p>
          <a:p>
            <a:pPr algn="ctr"/>
            <a:r>
              <a:rPr lang="pt-BR" sz="4000" i="1" dirty="0"/>
              <a:t>A sua Equipe de Liderança de Clube</a:t>
            </a:r>
            <a:endParaRPr lang="en-US" sz="4000" i="1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3514" y="57105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Abra a página 3 da sua apostila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9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96430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pt-BR" sz="4000" dirty="0"/>
              <a:t>Cada Lions Clube é composto por uma equipe de líderes que apoiam as atividades do clube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477708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O próximo slide o ajudará a completar o organograma do clube, na página 3 da sua apostila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383069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Este treinamento lhe oferecerá as informações básicas e os recursos necessários para prepará-lo para o seu novo cargo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800" dirty="0" smtClean="0"/>
          </a:p>
          <a:p>
            <a:r>
              <a:rPr lang="pt-BR" sz="2400" dirty="0"/>
              <a:t>Assim que completar o curso você estará apto a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/>
              <a:t>Reconhecer o propósito de um Lions clube e o seu posicionamento dentro da estrutura de Lions Clubs </a:t>
            </a:r>
            <a:r>
              <a:rPr lang="pt-BR" sz="2000" dirty="0" smtClean="0"/>
              <a:t>International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/>
              <a:t>Resumir as responsabilidades de um tesoureiro de </a:t>
            </a:r>
            <a:r>
              <a:rPr lang="pt-BR" sz="2000" dirty="0" smtClean="0"/>
              <a:t>clube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/>
              <a:t>Acessar recursos adicionais se </a:t>
            </a:r>
            <a:r>
              <a:rPr lang="pt-BR" sz="2000" dirty="0" smtClean="0"/>
              <a:t>necessário</a:t>
            </a: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0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738421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1" y="1066800"/>
            <a:ext cx="775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Vamos dar uma olhada no Organograma do </a:t>
            </a:r>
            <a:r>
              <a:rPr lang="pt-BR" sz="2400" dirty="0" smtClean="0">
                <a:solidFill>
                  <a:prstClr val="black"/>
                </a:solidFill>
              </a:rPr>
              <a:t>Clube</a:t>
            </a:r>
            <a:r>
              <a:rPr lang="pt-BR" sz="24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230631" y="2805748"/>
            <a:ext cx="6659879" cy="3366452"/>
            <a:chOff x="0" y="0"/>
            <a:chExt cx="6309923" cy="2923433"/>
          </a:xfrm>
        </p:grpSpPr>
        <p:sp>
          <p:nvSpPr>
            <p:cNvPr id="28" name="Rounded Rectangle 27"/>
            <p:cNvSpPr/>
            <p:nvPr/>
          </p:nvSpPr>
          <p:spPr>
            <a:xfrm>
              <a:off x="1635617" y="2356834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1º VP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635617" y="0"/>
              <a:ext cx="2987424" cy="553792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ea typeface="Calibri"/>
                  <a:cs typeface="Times New Roman"/>
                </a:rPr>
                <a:t> Club Members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129566" y="553792"/>
              <a:ext cx="0" cy="270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635617" y="772733"/>
              <a:ext cx="2987040" cy="553720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Board of Directors 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635617" y="1609859"/>
              <a:ext cx="298704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President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129566" y="1326524"/>
              <a:ext cx="0" cy="269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0" y="2279561"/>
              <a:ext cx="1377315" cy="553720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</a:rPr>
                <a:t>Secretário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932608" y="2279561"/>
              <a:ext cx="1377315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00" dirty="0" err="1">
                  <a:solidFill>
                    <a:prstClr val="black"/>
                  </a:solidFill>
                </a:rPr>
                <a:t>Tesoureiro</a:t>
              </a:r>
              <a:endParaRPr lang="en-US" sz="1900" dirty="0">
                <a:solidFill>
                  <a:prstClr val="black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708338" y="1867437"/>
              <a:ext cx="9272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2704563" y="2369713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2º VP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773509" y="2369713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Ex-</a:t>
              </a:r>
              <a:r>
                <a:rPr lang="en-US" sz="1200" dirty="0" err="1">
                  <a:solidFill>
                    <a:prstClr val="black"/>
                  </a:solidFill>
                </a:rPr>
                <a:t>Presidente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Imediato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95459" y="1867437"/>
              <a:ext cx="0" cy="412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12135" y="2163651"/>
              <a:ext cx="0" cy="192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206839" y="2163651"/>
              <a:ext cx="0" cy="191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250028" y="2176530"/>
              <a:ext cx="0" cy="191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623515" y="1867437"/>
              <a:ext cx="9912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615188" y="1867437"/>
              <a:ext cx="0" cy="412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960370" y="2807970"/>
            <a:ext cx="3153110" cy="2491449"/>
            <a:chOff x="3478955" y="2654936"/>
            <a:chExt cx="3153110" cy="2491449"/>
          </a:xfrm>
        </p:grpSpPr>
        <p:sp>
          <p:nvSpPr>
            <p:cNvPr id="64" name="Rounded Rectangle 63"/>
            <p:cNvSpPr/>
            <p:nvPr/>
          </p:nvSpPr>
          <p:spPr>
            <a:xfrm>
              <a:off x="3478955" y="2654936"/>
              <a:ext cx="3153110" cy="637714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r>
                <a:rPr lang="en-US" sz="2000" dirty="0" err="1">
                  <a:solidFill>
                    <a:prstClr val="black"/>
                  </a:solidFill>
                  <a:ea typeface="Calibri"/>
                  <a:cs typeface="Times New Roman"/>
                </a:rPr>
                <a:t>Associados</a:t>
              </a:r>
              <a:r>
                <a:rPr lang="en-US" sz="2000" dirty="0">
                  <a:solidFill>
                    <a:prstClr val="black"/>
                  </a:solidFill>
                  <a:ea typeface="Calibri"/>
                  <a:cs typeface="Times New Roman"/>
                </a:rPr>
                <a:t> do </a:t>
              </a:r>
              <a:r>
                <a:rPr lang="en-US" sz="2000" dirty="0" err="1">
                  <a:solidFill>
                    <a:prstClr val="black"/>
                  </a:solidFill>
                  <a:ea typeface="Calibri"/>
                  <a:cs typeface="Times New Roman"/>
                </a:rPr>
                <a:t>clube</a:t>
              </a:r>
              <a:endParaRPr lang="en-US" sz="2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055761" y="3292650"/>
              <a:ext cx="0" cy="311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3478955" y="3544769"/>
              <a:ext cx="3152705" cy="637631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Diretoria</a:t>
              </a:r>
              <a:r>
                <a:rPr lang="en-US" sz="20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478955" y="4508754"/>
              <a:ext cx="3152705" cy="637631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</a:rPr>
                <a:t>Presidente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055761" y="4182482"/>
              <a:ext cx="0" cy="310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9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7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18598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5703" y="1084927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Como tesoureiro, você é o dirigente financeiro do clube</a:t>
            </a:r>
            <a:r>
              <a:rPr lang="pt-BR" sz="2400" dirty="0" smtClean="0"/>
              <a:t>.</a:t>
            </a:r>
            <a:endParaRPr lang="en-US" sz="1200" dirty="0"/>
          </a:p>
          <a:p>
            <a:pPr lvl="0">
              <a:spcAft>
                <a:spcPts val="600"/>
              </a:spcAft>
            </a:pPr>
            <a:endParaRPr lang="pt-BR" sz="800" dirty="0" smtClean="0"/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pt-BR" dirty="0" smtClean="0"/>
              <a:t>Você </a:t>
            </a:r>
            <a:r>
              <a:rPr lang="pt-BR" dirty="0"/>
              <a:t>é responsável pelos assuntos financeiros relacionados ao </a:t>
            </a:r>
            <a:r>
              <a:rPr lang="pt-BR" dirty="0" smtClean="0"/>
              <a:t>clube</a:t>
            </a:r>
            <a:endParaRPr lang="en-US" sz="1200" dirty="0" smtClean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pt-BR" dirty="0"/>
              <a:t>Você está sob a supervisão do presidente e da diretoria do </a:t>
            </a:r>
            <a:r>
              <a:rPr lang="pt-BR" dirty="0" smtClean="0"/>
              <a:t>clube</a:t>
            </a:r>
            <a:r>
              <a:rPr lang="en-US" dirty="0" smtClean="0"/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354580" y="5334000"/>
            <a:ext cx="1603152" cy="80791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30631" y="2805748"/>
            <a:ext cx="6659879" cy="3366452"/>
            <a:chOff x="0" y="0"/>
            <a:chExt cx="6309923" cy="2923433"/>
          </a:xfrm>
        </p:grpSpPr>
        <p:sp>
          <p:nvSpPr>
            <p:cNvPr id="30" name="Rounded Rectangle 29"/>
            <p:cNvSpPr/>
            <p:nvPr/>
          </p:nvSpPr>
          <p:spPr>
            <a:xfrm>
              <a:off x="1635617" y="2356834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1º VP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635617" y="0"/>
              <a:ext cx="2987424" cy="553792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ea typeface="Calibri"/>
                  <a:cs typeface="Times New Roman"/>
                </a:rPr>
                <a:t> Club Members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129566" y="553792"/>
              <a:ext cx="0" cy="270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1635617" y="772733"/>
              <a:ext cx="2987040" cy="553720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Board of Directors 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635617" y="1609859"/>
              <a:ext cx="298704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President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129566" y="1326524"/>
              <a:ext cx="0" cy="269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ounded Rectangle 53"/>
            <p:cNvSpPr/>
            <p:nvPr/>
          </p:nvSpPr>
          <p:spPr>
            <a:xfrm>
              <a:off x="0" y="2279561"/>
              <a:ext cx="1377315" cy="553720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</a:rPr>
                <a:t>Secretário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932608" y="2279561"/>
              <a:ext cx="1377315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00" dirty="0" err="1">
                  <a:solidFill>
                    <a:prstClr val="black"/>
                  </a:solidFill>
                </a:rPr>
                <a:t>Tesoureiro</a:t>
              </a:r>
              <a:endParaRPr lang="en-US" sz="1900" dirty="0">
                <a:solidFill>
                  <a:prstClr val="black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708338" y="1867437"/>
              <a:ext cx="9272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2704563" y="2369713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2º VP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773509" y="2369713"/>
              <a:ext cx="952500" cy="553720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Ex-</a:t>
              </a:r>
              <a:r>
                <a:rPr lang="en-US" sz="1200" dirty="0" err="1">
                  <a:solidFill>
                    <a:prstClr val="black"/>
                  </a:solidFill>
                </a:rPr>
                <a:t>Presidente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Imediato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95459" y="1867437"/>
              <a:ext cx="0" cy="412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112135" y="2163651"/>
              <a:ext cx="0" cy="192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206839" y="2163651"/>
              <a:ext cx="0" cy="191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250028" y="2176530"/>
              <a:ext cx="0" cy="191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623515" y="1867437"/>
              <a:ext cx="9912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615188" y="1867437"/>
              <a:ext cx="0" cy="4121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960370" y="2807970"/>
            <a:ext cx="3153110" cy="2491449"/>
            <a:chOff x="3478955" y="2654936"/>
            <a:chExt cx="3153110" cy="2491449"/>
          </a:xfrm>
        </p:grpSpPr>
        <p:sp>
          <p:nvSpPr>
            <p:cNvPr id="66" name="Rounded Rectangle 65"/>
            <p:cNvSpPr/>
            <p:nvPr/>
          </p:nvSpPr>
          <p:spPr>
            <a:xfrm>
              <a:off x="3478955" y="2654936"/>
              <a:ext cx="3153110" cy="637714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r>
                <a:rPr lang="en-US" sz="2000" dirty="0" err="1">
                  <a:solidFill>
                    <a:prstClr val="black"/>
                  </a:solidFill>
                  <a:ea typeface="Calibri"/>
                  <a:cs typeface="Times New Roman"/>
                </a:rPr>
                <a:t>Associados</a:t>
              </a:r>
              <a:r>
                <a:rPr lang="en-US" sz="2000" dirty="0">
                  <a:solidFill>
                    <a:prstClr val="black"/>
                  </a:solidFill>
                  <a:ea typeface="Calibri"/>
                  <a:cs typeface="Times New Roman"/>
                </a:rPr>
                <a:t> do </a:t>
              </a:r>
              <a:r>
                <a:rPr lang="en-US" sz="2000" dirty="0" err="1">
                  <a:solidFill>
                    <a:prstClr val="black"/>
                  </a:solidFill>
                  <a:ea typeface="Calibri"/>
                  <a:cs typeface="Times New Roman"/>
                </a:rPr>
                <a:t>clube</a:t>
              </a:r>
              <a:endParaRPr lang="en-US" sz="2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5055761" y="3292650"/>
              <a:ext cx="0" cy="311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3478955" y="3544769"/>
              <a:ext cx="3152705" cy="637631"/>
            </a:xfrm>
            <a:prstGeom prst="roundRect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 err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Diretoria</a:t>
              </a:r>
              <a:r>
                <a:rPr lang="en-US" sz="20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478955" y="4508754"/>
              <a:ext cx="3152705" cy="637631"/>
            </a:xfrm>
            <a:prstGeom prst="roundRect">
              <a:avLst/>
            </a:prstGeom>
            <a:ln w="635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</a:rPr>
                <a:t>Presidente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055761" y="4182482"/>
              <a:ext cx="0" cy="3107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1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1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25196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86589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200" dirty="0"/>
          </a:p>
          <a:p>
            <a:r>
              <a:rPr lang="pt-BR" sz="2400" dirty="0"/>
              <a:t>A diretoria é composta pelo</a:t>
            </a:r>
            <a:r>
              <a:rPr lang="en-US" sz="2400" dirty="0" smtClean="0"/>
              <a:t>: </a:t>
            </a:r>
          </a:p>
          <a:p>
            <a:endParaRPr lang="en-US" sz="1600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err="1" smtClean="0"/>
              <a:t>presidente</a:t>
            </a: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vice-</a:t>
            </a:r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 smtClean="0"/>
              <a:t>imediato</a:t>
            </a: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vice-</a:t>
            </a:r>
            <a:r>
              <a:rPr lang="en-US" dirty="0" err="1" smtClean="0"/>
              <a:t>presidentes</a:t>
            </a: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err="1" smtClean="0"/>
              <a:t>secretário</a:t>
            </a: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err="1" smtClean="0"/>
              <a:t>tesoureiro</a:t>
            </a: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err="1"/>
              <a:t>diretor</a:t>
            </a:r>
            <a:r>
              <a:rPr lang="en-US" dirty="0"/>
              <a:t> social (</a:t>
            </a:r>
            <a:r>
              <a:rPr lang="en-US" dirty="0" err="1"/>
              <a:t>opcional</a:t>
            </a:r>
            <a:r>
              <a:rPr lang="en-US" dirty="0" smtClean="0"/>
              <a:t>)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pt-BR" dirty="0"/>
              <a:t>diretor animador - torce rabo (opcional</a:t>
            </a:r>
            <a:r>
              <a:rPr lang="pt-BR" dirty="0" smtClean="0"/>
              <a:t>)</a:t>
            </a: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pt-BR" dirty="0"/>
              <a:t>assessor de aumento de </a:t>
            </a:r>
            <a:r>
              <a:rPr lang="pt-BR" dirty="0" smtClean="0"/>
              <a:t>associados</a:t>
            </a: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/>
              <a:t>outros </a:t>
            </a:r>
            <a:r>
              <a:rPr lang="en-US" dirty="0" err="1"/>
              <a:t>diretores</a:t>
            </a:r>
            <a:r>
              <a:rPr lang="en-US" dirty="0"/>
              <a:t> </a:t>
            </a:r>
            <a:r>
              <a:rPr lang="en-US" dirty="0" err="1" smtClean="0"/>
              <a:t>eleitos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343400"/>
            <a:ext cx="8229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pt-BR" sz="2400" dirty="0"/>
              <a:t>Uma descrição de cada função pode ser encontrada na página 7 do Manual da Equipe de Dirigente de Clube</a:t>
            </a:r>
            <a:r>
              <a:rPr lang="pt-BR" sz="2400" dirty="0" smtClean="0"/>
              <a:t>.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7" name="Picture 4">
            <a:hlinkClick r:id="rId10" tooltip="Clique aqui para acessar o Manual da Equipe de Dirigente de Club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5112841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3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3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25242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Picture 21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644390" cy="41147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24063" y="990600"/>
            <a:ext cx="8494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 smtClean="0"/>
              <a:t>Agora </a:t>
            </a:r>
            <a:r>
              <a:rPr lang="pt-BR" sz="2200" dirty="0"/>
              <a:t>vamos dar uma olhada rápida em suas responsabilidades compartilhadas</a:t>
            </a:r>
            <a:r>
              <a:rPr lang="en-US" sz="2200" dirty="0" smtClean="0"/>
              <a:t>.</a:t>
            </a:r>
          </a:p>
        </p:txBody>
      </p:sp>
      <p:pic>
        <p:nvPicPr>
          <p:cNvPr id="17" name="Picture 16" descr="http://t2.gstatic.com/images?q=tbn:ANd9GcTiaCC0_Ceay7ru1M477EuLnq0TWjRSssrjNyngeESqdHf1CrPFGQ">
            <a:hlinkClick r:id="rId12"/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0874"/>
            <a:ext cx="8686800" cy="432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644390" cy="41147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18" name="Picture 17" descr="http://t2.gstatic.com/images?q=tbn:ANd9GcTiaCC0_Ceay7ru1M477EuLnq0TWjRSssrjNyngeESqdHf1CrPFGQ"/>
          <p:cNvPicPr/>
          <p:nvPr/>
        </p:nvPicPr>
        <p:blipFill>
          <a:blip r:embed="rId13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8947" y="-189473"/>
            <a:ext cx="4326106" cy="8686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2293203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Considerar e moldar todos os novos negócios e normas do clube antes de serem apresentados para a aprovação dos associados do clube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524244" y="3849469"/>
            <a:ext cx="216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Manter os livros, contas e operações do clube auditados anualmente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400800" y="4863405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Encaminhar todos os assuntos concernentes a novos programas e diretrizes aos respectivos comitês permanentes ou especiais do clube para estudo e recomendação à diretoria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" y="5029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Manter pelo menos dois (2) fundos separados, governados por princípios de contabilidade geralmente aceitos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05200" y="367665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Nomear, segundo recomendação do comitê de finanças, um banco ou bancos para o depósito dos fundos do clube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0800" y="237833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Ter o poder de  modificar, anular ou rescindir a ação de qualquer dirigente do clube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22860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Autorizar todos os gastos, não devendo criar qualquer tipo de endividamento para o clube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5029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Não autorizar despesas para fins administrativos, de quaisquer recursos líquidos angariados do público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383076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Determinar a garantia necessária para a fiança de qualquer dirigente do clube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23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4063" y="1350258"/>
            <a:ext cx="859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 smtClean="0"/>
              <a:t>Clique </a:t>
            </a:r>
            <a:r>
              <a:rPr lang="pt-BR" sz="2200" dirty="0"/>
              <a:t>uma vez no quebra-cabeças para revelar as suas responsabilidades compartilhadas</a:t>
            </a:r>
            <a:r>
              <a:rPr lang="en-US" sz="2200" dirty="0" smtClean="0"/>
              <a:t>.</a:t>
            </a:r>
          </a:p>
        </p:txBody>
      </p:sp>
      <p:pic>
        <p:nvPicPr>
          <p:cNvPr id="2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4063" y="1359932"/>
            <a:ext cx="84945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lvl="0"/>
            <a:r>
              <a:rPr lang="pt-BR" sz="2400" dirty="0"/>
              <a:t>Juntos, os membros da diretoria devem</a:t>
            </a:r>
            <a:r>
              <a:rPr lang="en-US" sz="2400" dirty="0" smtClean="0"/>
              <a:t>… </a:t>
            </a:r>
            <a:endParaRPr lang="en-US" sz="2400" dirty="0"/>
          </a:p>
        </p:txBody>
      </p:sp>
      <p:pic>
        <p:nvPicPr>
          <p:cNvPr id="26" name="Picture 2" descr="C:\Users\vcicero\AppData\Local\Microsoft\Windows\Temporary Internet Files\Content.IE5\UDH751QD\MC900442122[1].png">
            <a:hlinkClick r:id="rId17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30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/>
      <p:bldP spid="35" grpId="0"/>
      <p:bldP spid="34" grpId="0"/>
      <p:bldP spid="33" grpId="0"/>
      <p:bldP spid="32" grpId="0"/>
      <p:bldP spid="31" grpId="0"/>
      <p:bldP spid="20" grpId="0"/>
      <p:bldP spid="36" grpId="0"/>
      <p:bldP spid="37" grpId="0"/>
      <p:bldP spid="21" grpId="0"/>
      <p:bldP spid="21" grpId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32555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4063" y="990600"/>
            <a:ext cx="849458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lvl="0"/>
            <a:r>
              <a:rPr lang="pt-BR" sz="2400" dirty="0"/>
              <a:t>Quais são algumas medidas que você pode tomar como tesoureiro do clube para garantir que a sua equipe de líderes trabalhe unida</a:t>
            </a:r>
            <a:r>
              <a:rPr lang="pt-BR" sz="2400" dirty="0" smtClean="0"/>
              <a:t>?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24</a:t>
            </a:fld>
            <a:endParaRPr lang="en-US" dirty="0"/>
          </a:p>
        </p:txBody>
      </p:sp>
      <p:sp>
        <p:nvSpPr>
          <p:cNvPr id="21" name="TextBox 20" hidden="1"/>
          <p:cNvSpPr txBox="1"/>
          <p:nvPr/>
        </p:nvSpPr>
        <p:spPr>
          <a:xfrm>
            <a:off x="324063" y="1350258"/>
            <a:ext cx="85913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lvl="0"/>
            <a:r>
              <a:rPr lang="en-US" sz="2400" dirty="0" smtClean="0"/>
              <a:t>Click once on the puzzle to reveal your shared responsibilities.</a:t>
            </a:r>
          </a:p>
        </p:txBody>
      </p:sp>
      <p:pic>
        <p:nvPicPr>
          <p:cNvPr id="2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4063" y="2514600"/>
            <a:ext cx="84945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lvl="0"/>
            <a:r>
              <a:rPr lang="pt-BR" sz="2400" dirty="0"/>
              <a:t>Escreva a sua resposta na página 4 da apostila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10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0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8415618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5494" y="2449592"/>
            <a:ext cx="746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Considere fazer os seguintes cursos online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/>
              <a:t>Introduction to Lions Leadership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/>
              <a:t>Effective Listening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Effective Teams</a:t>
            </a:r>
            <a:endParaRPr lang="en-US" sz="24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pt-BR" sz="2000" dirty="0"/>
              <a:t>Mais informações sobre o Centro Leonístico de Aprendizagem podem ser encontradas aqui</a:t>
            </a:r>
            <a:r>
              <a:rPr lang="en-US" sz="2000" dirty="0" smtClean="0"/>
              <a:t>.</a:t>
            </a:r>
          </a:p>
          <a:p>
            <a:endParaRPr lang="en-US" sz="1200" dirty="0" smtClean="0"/>
          </a:p>
        </p:txBody>
      </p:sp>
      <p:pic>
        <p:nvPicPr>
          <p:cNvPr id="12" name="Picture 4">
            <a:hlinkClick r:id="rId9" tooltip="Clique aqui para ser direcionado ao Centro Leonístico de Aprendizage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174" y="5566301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25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6463" y="990600"/>
            <a:ext cx="8591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O Centro Leonístico de Aprendizagem oferece cursos gratuitos online para o desenvolvimento das qualidades de liderança dos associados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2057400"/>
            <a:ext cx="615553" cy="4270248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adicionais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2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5840"/>
            <a:ext cx="5618408" cy="5318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199011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4000" i="1" dirty="0" err="1"/>
              <a:t>Bem-vindo</a:t>
            </a:r>
            <a:r>
              <a:rPr lang="en-US" sz="4000" i="1" dirty="0"/>
              <a:t> à </a:t>
            </a:r>
            <a:r>
              <a:rPr lang="en-US" sz="4000" i="1" dirty="0" err="1"/>
              <a:t>Seção</a:t>
            </a:r>
            <a:r>
              <a:rPr lang="en-US" sz="4000" i="1" dirty="0"/>
              <a:t> 3:</a:t>
            </a:r>
            <a:endParaRPr lang="en-US" sz="4000" i="1" dirty="0" smtClean="0"/>
          </a:p>
          <a:p>
            <a:pPr algn="ctr"/>
            <a:endParaRPr lang="en-US" sz="4000" i="1" dirty="0" smtClean="0"/>
          </a:p>
          <a:p>
            <a:pPr algn="ctr"/>
            <a:r>
              <a:rPr lang="pt-BR" sz="4000" i="1" dirty="0"/>
              <a:t>Responsabilidades do Tesoureiro de </a:t>
            </a:r>
            <a:r>
              <a:rPr lang="pt-BR" sz="4000" i="1" dirty="0" smtClean="0"/>
              <a:t>Clube</a:t>
            </a:r>
            <a:endParaRPr lang="en-US" sz="4000" i="1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3514" y="57105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Abra a página 5 da sua apostila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5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7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017170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541925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 smtClean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</a:t>
            </a:r>
            <a:r>
              <a:rPr lang="pt-BR" sz="2000" dirty="0" smtClean="0"/>
              <a:t>clube</a:t>
            </a:r>
            <a:r>
              <a:rPr lang="en-US" sz="2000" dirty="0" smtClean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</a:t>
            </a:r>
            <a:r>
              <a:rPr lang="pt-BR" sz="2000" dirty="0" smtClean="0"/>
              <a:t>associados</a:t>
            </a:r>
            <a:r>
              <a:rPr lang="en-US" sz="2000" dirty="0" smtClean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</a:t>
            </a:r>
            <a:r>
              <a:rPr lang="pt-BR" sz="2000" dirty="0" smtClean="0"/>
              <a:t>clube</a:t>
            </a:r>
            <a:r>
              <a:rPr lang="en-US" sz="2000" dirty="0" smtClean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</a:t>
            </a:r>
            <a:r>
              <a:rPr lang="pt-BR" sz="2000" dirty="0" smtClean="0"/>
              <a:t>clube</a:t>
            </a:r>
            <a:endParaRPr lang="en-US" sz="2000" dirty="0" smtClean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clube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302603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Como dirigentes financeiro do clube e membro da diretoria do clube, suas principais responsabilidades são</a:t>
            </a:r>
            <a:r>
              <a:rPr lang="en-US" sz="2400" dirty="0" smtClean="0"/>
              <a:t>…</a:t>
            </a:r>
          </a:p>
        </p:txBody>
      </p:sp>
      <p:pic>
        <p:nvPicPr>
          <p:cNvPr id="9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7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2534960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os orçamentos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Estabelecer as quotas anuais dos associados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Fazer pagamentos em nome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Manter os registros financeiros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 imposto de renda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992523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541925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clube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associados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clube</a:t>
            </a:r>
            <a:r>
              <a:rPr lang="en-US" sz="2000" dirty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clube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clube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28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246" y="1519535"/>
            <a:ext cx="809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De quantas reuniões você precisará participar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2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7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126807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A seguinte programação é bastante comum</a:t>
            </a:r>
            <a:r>
              <a:rPr lang="en-US" sz="2400" dirty="0" smtClean="0"/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Tipos</a:t>
            </a:r>
            <a:r>
              <a:rPr lang="en-US" sz="2800" dirty="0"/>
              <a:t> de </a:t>
            </a:r>
            <a:r>
              <a:rPr lang="en-US" sz="2800" dirty="0" err="1"/>
              <a:t>reuniões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6846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Anualmente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Reunião de transição de </a:t>
            </a:r>
            <a:r>
              <a:rPr lang="pt-BR" dirty="0" smtClean="0"/>
              <a:t>dirigentes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Aniversário de fundação do </a:t>
            </a:r>
            <a:r>
              <a:rPr lang="pt-BR" dirty="0" smtClean="0"/>
              <a:t>clube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140095"/>
            <a:ext cx="723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Conforme</a:t>
            </a:r>
            <a:r>
              <a:rPr lang="en-US" sz="2000" dirty="0"/>
              <a:t> </a:t>
            </a:r>
            <a:r>
              <a:rPr lang="en-US" sz="2000" dirty="0" err="1" smtClean="0"/>
              <a:t>necessário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Reuniões extraordinárias da diretora (quando solicitadas por 3 ou mais membros da diretoria</a:t>
            </a:r>
            <a:r>
              <a:rPr lang="pt-BR" dirty="0" smtClean="0"/>
              <a:t>)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/>
              <a:t>Reuniões extraordinárias do clube (solicitadas com pelo menos 10 dias de antecedência</a:t>
            </a:r>
            <a:r>
              <a:rPr lang="pt-BR" dirty="0" smtClean="0"/>
              <a:t>)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19200" y="20574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Mensalmente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ordinária</a:t>
            </a:r>
            <a:r>
              <a:rPr lang="en-US" dirty="0"/>
              <a:t> da </a:t>
            </a:r>
            <a:r>
              <a:rPr lang="en-US" dirty="0" err="1"/>
              <a:t>diretoria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Reuniões</a:t>
            </a:r>
            <a:r>
              <a:rPr lang="en-US" dirty="0"/>
              <a:t> </a:t>
            </a:r>
            <a:r>
              <a:rPr lang="en-US" dirty="0" err="1"/>
              <a:t>ordinárias</a:t>
            </a:r>
            <a:r>
              <a:rPr lang="en-US" dirty="0"/>
              <a:t> do </a:t>
            </a:r>
            <a:r>
              <a:rPr lang="en-US" dirty="0" err="1" smtClean="0"/>
              <a:t>clube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29</a:t>
            </a:fld>
            <a:endParaRPr lang="en-US"/>
          </a:p>
        </p:txBody>
      </p:sp>
      <p:pic>
        <p:nvPicPr>
          <p:cNvPr id="16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2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199032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2192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>
                <a:solidFill>
                  <a:prstClr val="black"/>
                </a:solidFill>
              </a:rPr>
              <a:t>Clique nos links abaixo para navegar até uma seção específica, ou clique na seta para continuar para a Seção 1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</a:p>
          <a:p>
            <a:pPr lvl="0" algn="ctr"/>
            <a:endParaRPr lang="en-US" sz="1600" dirty="0">
              <a:solidFill>
                <a:prstClr val="black"/>
              </a:solidFill>
            </a:endParaRPr>
          </a:p>
          <a:p>
            <a:r>
              <a:rPr lang="en-US" sz="2800" dirty="0" err="1"/>
              <a:t>Seção</a:t>
            </a:r>
            <a:r>
              <a:rPr lang="en-US" sz="2800" dirty="0"/>
              <a:t> 1: </a:t>
            </a:r>
            <a:r>
              <a:rPr lang="en-US" sz="2800" dirty="0" err="1" smtClean="0">
                <a:hlinkClick r:id="rId9" action="ppaction://hlinksldjump"/>
              </a:rPr>
              <a:t>Introdução</a:t>
            </a:r>
            <a:endParaRPr lang="en-US" sz="2800" dirty="0" smtClean="0"/>
          </a:p>
          <a:p>
            <a:endParaRPr lang="en-US" sz="2800" dirty="0"/>
          </a:p>
          <a:p>
            <a:r>
              <a:rPr lang="pt-BR" sz="2800" dirty="0"/>
              <a:t>Seção 2: </a:t>
            </a:r>
            <a:r>
              <a:rPr lang="pt-BR" sz="2800" dirty="0">
                <a:hlinkClick r:id="rId10" action="ppaction://hlinksldjump"/>
              </a:rPr>
              <a:t>A sua Equipe de Liderança de </a:t>
            </a:r>
            <a:r>
              <a:rPr lang="pt-BR" sz="2800" dirty="0" smtClean="0">
                <a:hlinkClick r:id="rId10" action="ppaction://hlinksldjump"/>
              </a:rPr>
              <a:t>Clube</a:t>
            </a:r>
            <a:endParaRPr lang="en-US" sz="2800" dirty="0" smtClean="0"/>
          </a:p>
          <a:p>
            <a:endParaRPr lang="en-US" sz="2800" dirty="0"/>
          </a:p>
          <a:p>
            <a:r>
              <a:rPr lang="pt-BR" sz="2800" dirty="0"/>
              <a:t>Seção 3: </a:t>
            </a:r>
            <a:r>
              <a:rPr lang="pt-BR" sz="2800" dirty="0">
                <a:hlinkClick r:id="rId11" action="ppaction://hlinksldjump"/>
              </a:rPr>
              <a:t>Responsabilidades do Tesoureiro de </a:t>
            </a:r>
            <a:r>
              <a:rPr lang="pt-BR" sz="2800" dirty="0" smtClean="0">
                <a:hlinkClick r:id="rId11" action="ppaction://hlinksldjump"/>
              </a:rPr>
              <a:t>Clube</a:t>
            </a:r>
            <a:r>
              <a:rPr lang="en-US" sz="2800" dirty="0" smtClean="0">
                <a:hlinkClick r:id="rId11" action="ppaction://hlinksldjump"/>
              </a:rPr>
              <a:t> </a:t>
            </a:r>
            <a:endParaRPr lang="en-US" sz="2800" dirty="0" smtClean="0"/>
          </a:p>
          <a:p>
            <a:endParaRPr lang="en-US" sz="2800" dirty="0"/>
          </a:p>
          <a:p>
            <a:r>
              <a:rPr lang="pt-BR" sz="2800" dirty="0"/>
              <a:t>Seção 4: </a:t>
            </a:r>
            <a:r>
              <a:rPr lang="pt-BR" sz="2800" dirty="0">
                <a:hlinkClick r:id="rId12" action="ppaction://hlinksldjump"/>
              </a:rPr>
              <a:t>Planejando a sua </a:t>
            </a:r>
            <a:r>
              <a:rPr lang="pt-BR" sz="2800" dirty="0" smtClean="0">
                <a:hlinkClick r:id="rId12" action="ppaction://hlinksldjump"/>
              </a:rPr>
              <a:t>Equipe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/>
              <a:t>Seção</a:t>
            </a:r>
            <a:r>
              <a:rPr lang="en-US" sz="2800" dirty="0"/>
              <a:t> 5: </a:t>
            </a:r>
            <a:r>
              <a:rPr lang="en-US" sz="2800" dirty="0" err="1" smtClean="0">
                <a:hlinkClick r:id="rId13" action="ppaction://hlinksldjump"/>
              </a:rPr>
              <a:t>Recursos</a:t>
            </a:r>
            <a:endParaRPr lang="en-US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7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2534960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Participar de todas as reuniões do clube e da diretoria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clube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Estabelecer as quotas anuais dos associados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Fazer pagamentos em nome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Manter os registros financeiros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 imposto de renda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955003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541925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clube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associados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clube</a:t>
            </a:r>
            <a:r>
              <a:rPr lang="en-US" sz="2000" dirty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clube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clube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30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302603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Agora vamos analisar as suas responsabilidades quanto à preparação dos orçamentos</a:t>
            </a:r>
            <a:r>
              <a:rPr lang="en-US" sz="2400" dirty="0" smtClean="0"/>
              <a:t>. </a:t>
            </a:r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1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2295139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31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3453" y="3877270"/>
            <a:ext cx="8697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Cada clube deve ter dois orçamentos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2400" dirty="0" smtClean="0"/>
              <a:t>- </a:t>
            </a:r>
            <a:r>
              <a:rPr lang="en-US" sz="2400" dirty="0" err="1"/>
              <a:t>Administrativo</a:t>
            </a:r>
            <a:r>
              <a:rPr lang="en-US" sz="2400" dirty="0"/>
              <a:t> e de </a:t>
            </a:r>
            <a:r>
              <a:rPr lang="en-US" sz="2400" dirty="0" err="1" smtClean="0"/>
              <a:t>Atividades</a:t>
            </a:r>
            <a:r>
              <a:rPr lang="en-US" sz="2400" dirty="0" smtClean="0"/>
              <a:t> -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8402" y="1302603"/>
            <a:ext cx="874309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 preparação dos orçamentos do clube é uma das principais responsabilidades do tesoureiro</a:t>
            </a:r>
            <a:r>
              <a:rPr lang="en-US" sz="2400" dirty="0" smtClean="0"/>
              <a:t>.  </a:t>
            </a:r>
          </a:p>
          <a:p>
            <a:pPr algn="ctr"/>
            <a:endParaRPr lang="en-US" sz="2400" dirty="0"/>
          </a:p>
          <a:p>
            <a:pPr algn="ctr"/>
            <a:r>
              <a:rPr lang="pt-BR" sz="2400" dirty="0"/>
              <a:t>Feito em conjunção com o Comitê de Finanças e com o presidente, o orçamento deve ser apresentado para aprovação na primeira reunião da diretoria do clube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3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cicero\AppData\Local\Microsoft\Windows\Temporary Internet Files\Content.IE5\WN3EH7AS\MP900385209[1]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53491"/>
            <a:ext cx="8514495" cy="527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502489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32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1523286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Para que o orçamento fique equilibrado, a receita total seria igual as despesas para cada fundo individual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 algn="ctr"/>
            <a:r>
              <a:rPr lang="pt-BR" sz="2400" dirty="0"/>
              <a:t>Os dois fundos devem estar equilibrados independentemente um do outro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0" y="3462278"/>
            <a:ext cx="2667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3514" y="3810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Examine os seguintes slides para responder as perguntas das páginas 5 e 6 da sua apostila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8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5029200"/>
            <a:ext cx="6934200" cy="1219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561405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33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5080337"/>
            <a:ext cx="6934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/>
              <a:t>Under no circumstances may the net income from money raised through public club projects or activities be used in any manner whatsoever for administrative expenditures.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61859"/>
            <a:ext cx="4229100" cy="35086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/>
              <a:t>Orçamento</a:t>
            </a:r>
            <a:r>
              <a:rPr lang="en-US" sz="2400" u="sng" dirty="0"/>
              <a:t> </a:t>
            </a:r>
            <a:r>
              <a:rPr lang="en-US" sz="2400" u="sng" dirty="0" err="1" smtClean="0"/>
              <a:t>administrativo</a:t>
            </a:r>
            <a:endParaRPr lang="en-US" sz="2400" u="sng" dirty="0" smtClean="0"/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/>
              <a:t>Usado para a administração interna do </a:t>
            </a:r>
            <a:r>
              <a:rPr lang="pt-BR" sz="1900" dirty="0" smtClean="0"/>
              <a:t>clube</a:t>
            </a:r>
            <a:endParaRPr lang="en-US" sz="1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/>
              <a:t>Receita das quotas, Leão torce-rabo e dinheiro angariado dos </a:t>
            </a:r>
            <a:r>
              <a:rPr lang="pt-BR" sz="1900" dirty="0" smtClean="0"/>
              <a:t>associados</a:t>
            </a:r>
            <a:endParaRPr lang="en-US" sz="1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/>
              <a:t>Despesas com quotas internacionais, impressão, postagem e outros custos relacionados com as operações do </a:t>
            </a:r>
            <a:r>
              <a:rPr lang="pt-BR" sz="1900" dirty="0" smtClean="0"/>
              <a:t>clube</a:t>
            </a:r>
            <a:r>
              <a:rPr lang="en-US" sz="1900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00" y="1061859"/>
            <a:ext cx="4191000" cy="32162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/>
              <a:t>Orçamento</a:t>
            </a:r>
            <a:r>
              <a:rPr lang="en-US" sz="2400" u="sng" dirty="0"/>
              <a:t> </a:t>
            </a:r>
            <a:r>
              <a:rPr lang="en-US" sz="2400" u="sng" dirty="0" err="1"/>
              <a:t>para</a:t>
            </a:r>
            <a:r>
              <a:rPr lang="en-US" sz="2400" u="sng" dirty="0"/>
              <a:t> </a:t>
            </a:r>
            <a:r>
              <a:rPr lang="en-US" sz="2400" u="sng" dirty="0" err="1"/>
              <a:t>a</a:t>
            </a:r>
            <a:r>
              <a:rPr lang="en-US" sz="2400" u="sng" dirty="0" err="1" smtClean="0"/>
              <a:t>tividades</a:t>
            </a:r>
            <a:endParaRPr lang="en-US" sz="2400" u="sng" dirty="0" smtClean="0"/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/>
              <a:t>Usado para cumprir os propósitos isentos de impostos e metas do </a:t>
            </a:r>
            <a:r>
              <a:rPr lang="pt-BR" sz="1900" dirty="0" smtClean="0"/>
              <a:t>clube</a:t>
            </a:r>
            <a:endParaRPr lang="en-US" sz="1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/>
              <a:t>Renda advinda dos projetos de angariação de recursos do </a:t>
            </a:r>
            <a:r>
              <a:rPr lang="pt-BR" sz="1900" dirty="0" smtClean="0"/>
              <a:t>público</a:t>
            </a:r>
            <a:endParaRPr lang="en-US" sz="1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/>
              <a:t>Despesas com os custos diretos de captação de recursos, bem como doações e atividades de caridade do </a:t>
            </a:r>
            <a:r>
              <a:rPr lang="pt-BR" sz="1900" dirty="0" smtClean="0"/>
              <a:t>clube</a:t>
            </a:r>
            <a:endParaRPr lang="en-US" sz="1900" dirty="0" smtClean="0"/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5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2534960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Participar de todas as reuniões do clube e da diretoria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os orçamentos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associados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Fazer pagamentos em nome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Manter os registros financeiros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 imposto de renda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65857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541925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clube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associados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clube</a:t>
            </a:r>
            <a:r>
              <a:rPr lang="en-US" sz="2000" dirty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clube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clube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34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302603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O próximo passo é estabelecer as quotas anuais dos associados</a:t>
            </a:r>
            <a:r>
              <a:rPr lang="en-US" sz="2400" dirty="0" smtClean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41740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Escreva as suas anotações na página 6 da apostila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5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3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0764459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35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302603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O próximo passo é estabelecer as quotas anuais dos associados</a:t>
            </a:r>
            <a:r>
              <a:rPr lang="en-US" sz="2400" dirty="0" smtClean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770" y="21408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 aconselhamento do Comitê de Finanças e aprovação da diretoria do clube</a:t>
            </a:r>
            <a:r>
              <a:rPr lang="en-US" sz="2400" dirty="0" smtClean="0"/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98448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O tesoureiro estabelece as quotas anuais dos associados do clube em um montante suficiente para operar de forma eficaz o clube e manter a sua saúde financeira 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O tesoureiro ou secretário envia faturas com o total  das quotas (LCI, DM e clube) para os associados,  aproximadamente dez dias antes do início do período de pagamento das quotas </a:t>
            </a:r>
            <a:r>
              <a:rPr lang="en-US" sz="2400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As quotas devem ser coletadas antecipadamente: semestral ou anualmente </a:t>
            </a:r>
            <a:endParaRPr lang="en-US" sz="2400" dirty="0"/>
          </a:p>
        </p:txBody>
      </p:sp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9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2534960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Participar de todas as reuniões do clube e da diretoria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os orçamentos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Estabelecer as quotas anuais dos associados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clube</a:t>
            </a:r>
            <a:r>
              <a:rPr lang="en-US" sz="2000" dirty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Manter os registros financeiros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 imposto de renda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0273358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541925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clube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associados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clube</a:t>
            </a:r>
            <a:r>
              <a:rPr lang="en-US" sz="2000" dirty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clube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clube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36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67193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O secretário tesoureiro também é responsável </a:t>
            </a:r>
            <a:r>
              <a:rPr lang="pt-BR" sz="2400" dirty="0" smtClean="0"/>
              <a:t>por</a:t>
            </a:r>
            <a:r>
              <a:rPr lang="en-US" sz="2400" dirty="0" smtClean="0"/>
              <a:t>: </a:t>
            </a:r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5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736704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37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Todos os meses em que as transações ocorrem ou quando o clube mantém um saldo, um extrato detalhado de débitos e créditos será enviado da sede internacional</a:t>
            </a:r>
            <a:r>
              <a:rPr lang="en-US" sz="2400" dirty="0" smtClean="0"/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438400"/>
            <a:ext cx="8229600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As cobranças e créditos podem ser</a:t>
            </a:r>
            <a:r>
              <a:rPr lang="en-US" sz="2400" dirty="0" smtClean="0"/>
              <a:t>:</a:t>
            </a:r>
          </a:p>
          <a:p>
            <a:endParaRPr lang="en-US" sz="12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/>
              <a:t>Quotas semestrais internacionais dos associados (julho e janeiro</a:t>
            </a:r>
            <a:r>
              <a:rPr lang="pt-BR" sz="2400" dirty="0" smtClean="0"/>
              <a:t>)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Joia</a:t>
            </a:r>
            <a:r>
              <a:rPr lang="en-US" sz="2400" dirty="0"/>
              <a:t> de </a:t>
            </a:r>
            <a:r>
              <a:rPr lang="en-US" sz="2400" dirty="0" err="1" smtClean="0"/>
              <a:t>admissão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Taxas</a:t>
            </a:r>
            <a:r>
              <a:rPr lang="en-US" sz="2400" dirty="0"/>
              <a:t> de </a:t>
            </a:r>
            <a:r>
              <a:rPr lang="en-US" sz="2400" dirty="0" err="1" smtClean="0"/>
              <a:t>organização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/>
              <a:t>Quotas prorrateadas para os novos </a:t>
            </a:r>
            <a:r>
              <a:rPr lang="pt-BR" sz="2400" dirty="0" smtClean="0"/>
              <a:t>associados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Taxas</a:t>
            </a:r>
            <a:r>
              <a:rPr lang="en-US" sz="2400" dirty="0"/>
              <a:t> de </a:t>
            </a:r>
            <a:r>
              <a:rPr lang="en-US" sz="2400" dirty="0" err="1"/>
              <a:t>associados</a:t>
            </a:r>
            <a:r>
              <a:rPr lang="en-US" sz="2400" dirty="0"/>
              <a:t> </a:t>
            </a:r>
            <a:r>
              <a:rPr lang="en-US" sz="2400" dirty="0" err="1" smtClean="0"/>
              <a:t>reinscritos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400" dirty="0"/>
              <a:t>Quotas de associados vitalícios e </a:t>
            </a:r>
            <a:r>
              <a:rPr lang="pt-BR" sz="2400" dirty="0" smtClean="0"/>
              <a:t>transferidos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Materiais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 smtClean="0"/>
              <a:t>clubes</a:t>
            </a:r>
            <a:endParaRPr lang="en-US" sz="2400" dirty="0" smtClean="0"/>
          </a:p>
        </p:txBody>
      </p:sp>
      <p:pic>
        <p:nvPicPr>
          <p:cNvPr id="9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353165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38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67193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Além disto, o tesoureiro é responsável por</a:t>
            </a:r>
            <a:r>
              <a:rPr lang="en-US" sz="2400" dirty="0" smtClean="0"/>
              <a:t>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438400"/>
            <a:ext cx="82296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Examinar o extrato cuidadosamente e apresentá-lo à diretoria do clube para </a:t>
            </a:r>
            <a:r>
              <a:rPr lang="pt-BR" sz="2400" dirty="0" smtClean="0"/>
              <a:t>aprovação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Providenciar</a:t>
            </a:r>
            <a:r>
              <a:rPr lang="en-US" sz="2400" dirty="0"/>
              <a:t> </a:t>
            </a:r>
            <a:r>
              <a:rPr lang="en-US" sz="2400" dirty="0" err="1"/>
              <a:t>modalidades</a:t>
            </a:r>
            <a:r>
              <a:rPr lang="en-US" sz="2400" dirty="0"/>
              <a:t> de </a:t>
            </a:r>
            <a:r>
              <a:rPr lang="en-US" sz="2400" dirty="0" err="1" smtClean="0"/>
              <a:t>pagamento</a:t>
            </a:r>
            <a:endParaRPr lang="en-US" sz="2400" dirty="0" smtClean="0"/>
          </a:p>
          <a:p>
            <a:endParaRPr lang="en-US" sz="2400" dirty="0"/>
          </a:p>
          <a:p>
            <a:r>
              <a:rPr lang="pt-BR" sz="2400" dirty="0"/>
              <a:t>Mais informações sobre as responsabilidades financeiras do clube podem ser encontradas nas páginas 26 a 30 do Manual da Equipe do Dirigente de Clube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pPr algn="ctr"/>
            <a:r>
              <a:rPr lang="pt-BR" sz="2400" dirty="0"/>
              <a:t>Pedimos que leia com atenção</a:t>
            </a:r>
            <a:r>
              <a:rPr lang="en-US" sz="2400" dirty="0" smtClean="0"/>
              <a:t>. </a:t>
            </a:r>
          </a:p>
        </p:txBody>
      </p:sp>
      <p:pic>
        <p:nvPicPr>
          <p:cNvPr id="9" name="Picture 4">
            <a:hlinkClick r:id="rId10" tooltip="Clique aqui para acessar o Manual da Equipe do Dirigente de Club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087112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1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9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09" y="2562443"/>
            <a:ext cx="3764731" cy="31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863686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7675" y="838200"/>
            <a:ext cx="8229600" cy="17389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MyLCI é o website para o envio de relatórios utilizado por muitos Lions clubes de todo o mundo.  Ele é acessado através do site de LCI e todos os formulários necessários são enviados por este sistema</a:t>
            </a:r>
            <a:r>
              <a:rPr lang="en-US" sz="2400" dirty="0" smtClean="0"/>
              <a:t>.*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39</a:t>
            </a:fld>
            <a:endParaRPr lang="en-US"/>
          </a:p>
        </p:txBody>
      </p:sp>
      <p:pic>
        <p:nvPicPr>
          <p:cNvPr id="16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675" y="5754469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r>
              <a:rPr lang="pt-BR" dirty="0"/>
              <a:t>Nem todos os distritos usam o MyLCI.  Se o seu não usa, verifique com o atual tesoureiro como se faz o envio de relatórios referentes ao seu clube</a:t>
            </a:r>
            <a:r>
              <a:rPr lang="en-US" dirty="0" smtClean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7150" y="2683625"/>
            <a:ext cx="2930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5840"/>
            <a:ext cx="5618408" cy="5318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830723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990600"/>
            <a:ext cx="82296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4000" i="1" dirty="0" err="1"/>
              <a:t>Bem-vindo</a:t>
            </a:r>
            <a:r>
              <a:rPr lang="en-US" sz="4000" i="1" dirty="0"/>
              <a:t> à </a:t>
            </a:r>
            <a:r>
              <a:rPr lang="en-US" sz="4000" i="1" dirty="0" err="1"/>
              <a:t>Seção</a:t>
            </a:r>
            <a:r>
              <a:rPr lang="en-US" sz="4000" i="1" dirty="0"/>
              <a:t> 1:</a:t>
            </a:r>
            <a:endParaRPr lang="en-US" sz="4000" i="1" dirty="0" smtClean="0"/>
          </a:p>
          <a:p>
            <a:pPr algn="ctr"/>
            <a:endParaRPr lang="en-US" sz="2400" i="1" dirty="0" smtClean="0"/>
          </a:p>
          <a:p>
            <a:pPr algn="ctr"/>
            <a:r>
              <a:rPr lang="en-US" sz="4000" i="1" dirty="0" err="1"/>
              <a:t>Introdução</a:t>
            </a:r>
            <a:endParaRPr lang="en-US" sz="4000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pic>
        <p:nvPicPr>
          <p:cNvPr id="8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3514" y="57105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Abra a página 1 da sua apostila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3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872" y="1524000"/>
            <a:ext cx="5183598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979927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40</a:t>
            </a:fld>
            <a:endParaRPr lang="en-US"/>
          </a:p>
        </p:txBody>
      </p:sp>
      <p:pic>
        <p:nvPicPr>
          <p:cNvPr id="16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7675" y="106680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Benefícios de se usar o MyLCI </a:t>
            </a:r>
            <a:r>
              <a:rPr lang="en-US" sz="2400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850410"/>
            <a:ext cx="822960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:</a:t>
            </a:r>
            <a:endParaRPr lang="en-US" sz="2400" dirty="0" smtClean="0"/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ea typeface="ヒラギノ角ゴ Pro W3"/>
                <a:cs typeface="ヒラギノ角ゴ Pro W3"/>
              </a:rPr>
              <a:t>Visualizar extratos antigos e faturas semestrais per capita a partir de dezembro de </a:t>
            </a:r>
            <a:r>
              <a:rPr lang="pt-BR" sz="2400" dirty="0" smtClean="0">
                <a:ea typeface="ヒラギノ角ゴ Pro W3"/>
                <a:cs typeface="ヒラギノ角ゴ Pro W3"/>
              </a:rPr>
              <a:t>2010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Fazer pagamentos parciais ou integrais por meio do website de pagamento do Chase usando o seu cartão de crédito, ou no caso de clubes norte-americanos, um eCheck 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</p:txBody>
      </p:sp>
      <p:pic>
        <p:nvPicPr>
          <p:cNvPr id="12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791" y="1505877"/>
            <a:ext cx="5183598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6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998187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41</a:t>
            </a:fld>
            <a:endParaRPr lang="en-US"/>
          </a:p>
        </p:txBody>
      </p:sp>
      <p:pic>
        <p:nvPicPr>
          <p:cNvPr id="16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1219200"/>
            <a:ext cx="8229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Uma vez que os novos dirigentes do clube são relatados para a sede de LCI, um email será enviado, fornecendo informações sobre como acessar o sistema e escolher a sua senha</a:t>
            </a:r>
            <a:r>
              <a:rPr lang="en-US" sz="2400" dirty="0" smtClean="0"/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75" y="2838271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Você encontrará links para tutoriais em vídeo sobre o MyLCI e perguntas frequentes na seção de Recursos deste módulo de treinamento</a:t>
            </a:r>
            <a:r>
              <a:rPr lang="en-US" sz="2400" dirty="0" smtClean="0"/>
              <a:t>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675" y="4198203"/>
            <a:ext cx="8229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Mais informações sobre a apresentação dos relatórios também podem ser encontradas no Manual da Equipe do Dirigente de Clube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pic>
        <p:nvPicPr>
          <p:cNvPr id="13" name="Picture 3" descr="C:\Users\vcicero\AppData\Local\Microsoft\Windows\Temporary Internet Files\Content.IE5\K57U1TM8\MC900371050[1].wmf">
            <a:hlinkClick r:id="rId10" tooltip="Clique aqui para acessar o Manual da Equipe do Dirigente de Club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57186"/>
            <a:ext cx="400074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6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vcicero\AppData\Local\Microsoft\Windows\Temporary Internet Files\Content.IE5\0EO4O004\MP90040289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80" b="7112"/>
          <a:stretch/>
        </p:blipFill>
        <p:spPr bwMode="auto">
          <a:xfrm>
            <a:off x="1782144" y="1120140"/>
            <a:ext cx="5579712" cy="49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2701766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Participar de todas as reuniões do clube e da diretoria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os orçamentos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Estabelecer as quotas anuais dos associados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Fazer pagamentos em nome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clube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 imposto de renda do 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938373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1150203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Outro aspecto importante das responsabilidades do  tesoureiro do clube é manter os registros financeiros</a:t>
            </a:r>
            <a:r>
              <a:rPr lang="en-US" sz="2400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42</a:t>
            </a:fld>
            <a:endParaRPr lang="en-US" dirty="0"/>
          </a:p>
        </p:txBody>
      </p:sp>
      <p:pic>
        <p:nvPicPr>
          <p:cNvPr id="16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197673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Vamos</a:t>
            </a:r>
            <a:r>
              <a:rPr lang="en-US" sz="2400" dirty="0"/>
              <a:t>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olhada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38200" y="2701766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clube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associados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clube</a:t>
            </a:r>
            <a:r>
              <a:rPr lang="en-US" sz="2000" dirty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clube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clube</a:t>
            </a:r>
            <a:endParaRPr lang="en-US" sz="2000" dirty="0"/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6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344100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Normas</a:t>
            </a:r>
            <a:r>
              <a:rPr lang="en-US" sz="2800" dirty="0"/>
              <a:t> </a:t>
            </a:r>
            <a:r>
              <a:rPr lang="en-US" sz="2800" dirty="0" err="1"/>
              <a:t>Financeiras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300" dirty="0"/>
              <a:t>Vejamos algumas normas financeiras importantes</a:t>
            </a:r>
            <a:r>
              <a:rPr lang="en-US" sz="23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7239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A diretoria do clube deve aprovar formalmente todas as contas bancárias do clube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Todos os registros financeiros devem ser auditados anualmente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O tesoureiro paga todas as contas mediante autorização da diretoria do clube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O clube não pode criar qualquer endividamento além da renda atual do clube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/>
          </a:p>
          <a:p>
            <a:pPr algn="ctr"/>
            <a:r>
              <a:rPr lang="pt-BR" sz="2000" dirty="0"/>
              <a:t>Consulte a página 7 e 8 da apostila para alguma informação adicional sobre as normas</a:t>
            </a:r>
            <a:r>
              <a:rPr lang="en-US" sz="2000" dirty="0" smtClean="0"/>
              <a:t>.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43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1186711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2131" y="2035630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1600" dirty="0" err="1" smtClean="0"/>
              <a:t>Rastreamento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Documentação</a:t>
            </a:r>
            <a:r>
              <a:rPr lang="en-US" sz="1600" dirty="0"/>
              <a:t> </a:t>
            </a:r>
            <a:r>
              <a:rPr lang="en-US" sz="1600" dirty="0" err="1" smtClean="0"/>
              <a:t>Financeira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2300" dirty="0" smtClean="0"/>
              <a:t>Now let’s review some important information on recording financial transactions.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031861"/>
            <a:ext cx="7239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Todo o dinheiro, independentemente da fonte, deve ser depositado como foi recebido na conta bancária aprovada pela diretoria do clube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Os pagamentos não devem ser feitos de dinheiro recebido pelo clube, mas retirado de uma das contas bancárias do clube através de procedimento bancário habitual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Recibos de todos os pagamentos devem ser mantidos em um arquivo que é aberto ao comitê de auditoria e associados do clube</a:t>
            </a:r>
            <a:r>
              <a:rPr lang="en-US" sz="2400" dirty="0" smtClean="0"/>
              <a:t>.  </a:t>
            </a: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/>
          <a:p>
            <a:fld id="{D057AB9D-7DAF-4932-8D90-97F45FB0A796}" type="slidenum">
              <a:rPr lang="en-US" smtClean="0"/>
              <a:t>44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3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875364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2131874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Tais</a:t>
            </a:r>
            <a:r>
              <a:rPr lang="en-US" sz="2400" dirty="0"/>
              <a:t> </a:t>
            </a:r>
            <a:r>
              <a:rPr lang="en-US" sz="2400" dirty="0" err="1"/>
              <a:t>registros</a:t>
            </a:r>
            <a:r>
              <a:rPr lang="en-US" sz="2400" dirty="0"/>
              <a:t> </a:t>
            </a:r>
            <a:r>
              <a:rPr lang="en-US" sz="2400" dirty="0" err="1"/>
              <a:t>incluem</a:t>
            </a:r>
            <a:r>
              <a:rPr lang="en-US" sz="2400" dirty="0"/>
              <a:t>: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/>
              <a:t>Extratos</a:t>
            </a:r>
            <a:r>
              <a:rPr lang="en-US" sz="2400" dirty="0"/>
              <a:t> </a:t>
            </a:r>
            <a:r>
              <a:rPr lang="en-US" sz="2400" dirty="0" err="1" smtClean="0"/>
              <a:t>bancários</a:t>
            </a:r>
            <a:endParaRPr lang="en-US" sz="2400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/>
              <a:t>Faturas</a:t>
            </a:r>
            <a:r>
              <a:rPr lang="en-US" sz="2400" dirty="0"/>
              <a:t> e </a:t>
            </a:r>
            <a:r>
              <a:rPr lang="en-US" sz="2400" dirty="0" err="1" smtClean="0"/>
              <a:t>recibos</a:t>
            </a:r>
            <a:endParaRPr lang="en-US" sz="2400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Os impostos e outros documentos </a:t>
            </a:r>
            <a:r>
              <a:rPr lang="pt-BR" sz="2400" dirty="0" smtClean="0"/>
              <a:t>fiscais</a:t>
            </a:r>
            <a:r>
              <a:rPr lang="en-US" sz="2400" dirty="0" smtClean="0"/>
              <a:t> </a:t>
            </a: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45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47199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Analisar as práticas do clube com o atual tesoureiro</a:t>
            </a:r>
            <a:r>
              <a:rPr lang="en-US" sz="2400" dirty="0" smtClean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135559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club should retain all financial records for a period of 7 years or the time required by the country in which it resides.</a:t>
            </a:r>
            <a:endParaRPr lang="en-US" sz="2200" dirty="0" smtClean="0"/>
          </a:p>
        </p:txBody>
      </p:sp>
      <p:pic>
        <p:nvPicPr>
          <p:cNvPr id="15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2131" y="2035630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1600" dirty="0" err="1"/>
              <a:t>Rastreamento</a:t>
            </a:r>
            <a:r>
              <a:rPr lang="en-US" sz="1600" dirty="0"/>
              <a:t> de </a:t>
            </a:r>
            <a:r>
              <a:rPr lang="en-US" sz="1600" dirty="0" err="1"/>
              <a:t>Documentação</a:t>
            </a:r>
            <a:r>
              <a:rPr lang="en-US" sz="1600" dirty="0"/>
              <a:t> </a:t>
            </a:r>
            <a:r>
              <a:rPr lang="en-US" sz="1600" dirty="0" err="1"/>
              <a:t>Financeira</a:t>
            </a:r>
            <a:r>
              <a:rPr lang="en-US" sz="2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2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vcicero\AppData\Local\Microsoft\Windows\Temporary Internet Files\Content.IE5\J2LU3EUG\MM91000107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6" y="1004668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43028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990600"/>
            <a:ext cx="8229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r>
              <a:rPr lang="pt-BR" sz="2400" dirty="0"/>
              <a:t>Durante uma reunião de diretoria, o tesoureiro passa a maior parte do seu tempo apresentando e explicando o relatório financeiro</a:t>
            </a:r>
            <a:r>
              <a:rPr lang="en-US" sz="2400" dirty="0" smtClean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46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" y="2381071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pt-BR" sz="2400" dirty="0"/>
              <a:t>Você pode adivinhar todos os itens que devem ser incluídos no relatório financeiro</a:t>
            </a:r>
            <a:r>
              <a:rPr lang="en-US" sz="2400" dirty="0" smtClean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0386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Abra a página 8 da sua apostila e veja o próximo slide para descobrir</a:t>
            </a:r>
            <a:r>
              <a:rPr lang="en-US" sz="2400" dirty="0" smtClean="0"/>
              <a:t>. </a:t>
            </a:r>
          </a:p>
        </p:txBody>
      </p:sp>
      <p:pic>
        <p:nvPicPr>
          <p:cNvPr id="11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7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992220" y="4261629"/>
            <a:ext cx="3553665" cy="1834370"/>
            <a:chOff x="4790819" y="3636831"/>
            <a:chExt cx="3938210" cy="2267012"/>
          </a:xfrm>
        </p:grpSpPr>
        <p:sp>
          <p:nvSpPr>
            <p:cNvPr id="40" name="Rounded Rectangle 39"/>
            <p:cNvSpPr/>
            <p:nvPr/>
          </p:nvSpPr>
          <p:spPr>
            <a:xfrm>
              <a:off x="4790819" y="3636831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5181600" y="4133671"/>
              <a:ext cx="3200400" cy="1255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Ativo líquido do clube no início e término do período </a:t>
              </a:r>
              <a:r>
                <a:rPr lang="pt-BR" sz="2000" dirty="0" smtClean="0"/>
                <a:t>contábil</a:t>
              </a:r>
              <a:r>
                <a:rPr lang="en-US" sz="2000" dirty="0" smtClean="0"/>
                <a:t>  </a:t>
              </a:r>
              <a:endParaRPr lang="en-US" sz="2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80735" y="1973860"/>
            <a:ext cx="3553665" cy="1834370"/>
            <a:chOff x="4779334" y="1541219"/>
            <a:chExt cx="3938210" cy="2267012"/>
          </a:xfrm>
        </p:grpSpPr>
        <p:sp>
          <p:nvSpPr>
            <p:cNvPr id="46" name="Rounded Rectangle 45"/>
            <p:cNvSpPr/>
            <p:nvPr/>
          </p:nvSpPr>
          <p:spPr>
            <a:xfrm>
              <a:off x="4779334" y="1541219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5181600" y="1905000"/>
              <a:ext cx="3200400" cy="163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Receitas e despesas itemizadas para o período, desde o último relatório </a:t>
              </a:r>
              <a:r>
                <a:rPr lang="pt-BR" sz="2000" dirty="0" smtClean="0"/>
                <a:t>financeiro</a:t>
              </a:r>
              <a:endParaRPr lang="en-US" sz="20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9234" y="4263907"/>
            <a:ext cx="3553665" cy="1834370"/>
            <a:chOff x="457200" y="3831266"/>
            <a:chExt cx="3938210" cy="2267012"/>
          </a:xfrm>
        </p:grpSpPr>
        <p:sp>
          <p:nvSpPr>
            <p:cNvPr id="34" name="Rounded Rectangle 33"/>
            <p:cNvSpPr/>
            <p:nvPr/>
          </p:nvSpPr>
          <p:spPr>
            <a:xfrm>
              <a:off x="457200" y="3831266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514456" y="4146983"/>
              <a:ext cx="3815171" cy="163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Um total geral dos montantes gastos pelo clube em projetos comunitários, comparado ao ano </a:t>
              </a:r>
              <a:r>
                <a:rPr lang="pt-BR" sz="2000" dirty="0" smtClean="0"/>
                <a:t>anterior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2158" y="1967274"/>
            <a:ext cx="3553665" cy="1834370"/>
            <a:chOff x="152400" y="1821597"/>
            <a:chExt cx="3938210" cy="2267012"/>
          </a:xfrm>
        </p:grpSpPr>
        <p:sp>
          <p:nvSpPr>
            <p:cNvPr id="45" name="Rounded Rectangle 44"/>
            <p:cNvSpPr/>
            <p:nvPr/>
          </p:nvSpPr>
          <p:spPr>
            <a:xfrm>
              <a:off x="152400" y="1821597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533400" y="2470717"/>
              <a:ext cx="3124200" cy="87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/>
                <a:t>Valor orçado para as </a:t>
              </a:r>
              <a:r>
                <a:rPr lang="pt-BR" sz="2000" dirty="0" smtClean="0"/>
                <a:t>despesas</a:t>
              </a:r>
              <a:endParaRPr lang="en-US" sz="2000" dirty="0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753632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4403" y="6331527"/>
            <a:ext cx="609600" cy="441324"/>
          </a:xfrm>
        </p:spPr>
        <p:txBody>
          <a:bodyPr/>
          <a:lstStyle/>
          <a:p>
            <a:fld id="{D057AB9D-7DAF-4932-8D90-97F45FB0A796}" type="slidenum">
              <a:rPr lang="en-US" smtClean="0"/>
              <a:t>47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9906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Clique para revelar 4 itens que devem ser incluídos no seu relatório financeiro</a:t>
            </a:r>
            <a:endParaRPr lang="en-US" sz="24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672159" y="1905000"/>
            <a:ext cx="3554286" cy="1905000"/>
            <a:chOff x="609600" y="1542988"/>
            <a:chExt cx="3938210" cy="2267012"/>
          </a:xfrm>
        </p:grpSpPr>
        <p:sp>
          <p:nvSpPr>
            <p:cNvPr id="19" name="Rounded Rectangle 18"/>
            <p:cNvSpPr/>
            <p:nvPr/>
          </p:nvSpPr>
          <p:spPr>
            <a:xfrm>
              <a:off x="609600" y="1542988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296" y="1624934"/>
              <a:ext cx="2088813" cy="210312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980114" y="1905000"/>
            <a:ext cx="3554286" cy="1905000"/>
            <a:chOff x="4765155" y="1542988"/>
            <a:chExt cx="3938210" cy="2267012"/>
          </a:xfrm>
        </p:grpSpPr>
        <p:sp>
          <p:nvSpPr>
            <p:cNvPr id="20" name="Rounded Rectangle 19"/>
            <p:cNvSpPr/>
            <p:nvPr/>
          </p:nvSpPr>
          <p:spPr>
            <a:xfrm>
              <a:off x="4765155" y="1542988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287" y="1624934"/>
              <a:ext cx="2095943" cy="210312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72159" y="4191000"/>
            <a:ext cx="3554286" cy="1905000"/>
            <a:chOff x="609600" y="3828988"/>
            <a:chExt cx="3938210" cy="2267012"/>
          </a:xfrm>
        </p:grpSpPr>
        <p:sp>
          <p:nvSpPr>
            <p:cNvPr id="22" name="Rounded Rectangle 21"/>
            <p:cNvSpPr/>
            <p:nvPr/>
          </p:nvSpPr>
          <p:spPr>
            <a:xfrm>
              <a:off x="609600" y="3828988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730" y="3910934"/>
              <a:ext cx="2095943" cy="210312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980114" y="4191000"/>
            <a:ext cx="3554286" cy="1905000"/>
            <a:chOff x="4765155" y="3828988"/>
            <a:chExt cx="3938210" cy="2267012"/>
          </a:xfrm>
        </p:grpSpPr>
        <p:sp>
          <p:nvSpPr>
            <p:cNvPr id="21" name="Rounded Rectangle 20"/>
            <p:cNvSpPr/>
            <p:nvPr/>
          </p:nvSpPr>
          <p:spPr>
            <a:xfrm>
              <a:off x="4765155" y="3828988"/>
              <a:ext cx="3938210" cy="2267012"/>
            </a:xfrm>
            <a:prstGeom prst="roundRect">
              <a:avLst/>
            </a:pr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288" y="3910934"/>
              <a:ext cx="2095943" cy="2103120"/>
            </a:xfrm>
            <a:prstGeom prst="rect">
              <a:avLst/>
            </a:prstGeom>
          </p:spPr>
        </p:pic>
      </p:grpSp>
      <p:pic>
        <p:nvPicPr>
          <p:cNvPr id="33" name="Picture 2" descr="C:\Users\vcicero\AppData\Local\Microsoft\Windows\Temporary Internet Files\Content.IE5\UDH751QD\MC900442122[1].png">
            <a:hlinkClick r:id="rId14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43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397381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Relatórios</a:t>
            </a:r>
            <a:r>
              <a:rPr lang="en-US" sz="2800" dirty="0"/>
              <a:t> </a:t>
            </a:r>
            <a:r>
              <a:rPr lang="en-US" sz="2800" dirty="0" err="1"/>
              <a:t>Financeiros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083237"/>
            <a:ext cx="41529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seu atual tesoureiro de clube é um excelente recurso, mas você também pode encontrar um exemplo na página 9 da sua apostila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pt-BR" sz="2400" dirty="0"/>
              <a:t>Todos os orçamentos do clube e relatórios financeiros devem ser mantidos em um arquivo permanente para o histórico do clube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48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135559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É importante escolher um formato de relatório que seja claro, fácil de se acompanhar e preciso</a:t>
            </a:r>
            <a:r>
              <a:rPr lang="en-US" sz="2400" dirty="0" smtClean="0"/>
              <a:t>.</a:t>
            </a:r>
          </a:p>
        </p:txBody>
      </p:sp>
      <p:pic>
        <p:nvPicPr>
          <p:cNvPr id="11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" r="7980" b="-445"/>
          <a:stretch/>
        </p:blipFill>
        <p:spPr bwMode="auto">
          <a:xfrm>
            <a:off x="5562600" y="1981200"/>
            <a:ext cx="3173309" cy="392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3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2534960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Participar de todas as reuniões do clube e da diretoria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Preparar os orçamentos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Estabelecer as quotas anuais dos associados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Fazer pagamentos em nome do clube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Manter os registros financeiros do </a:t>
            </a:r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</a:rPr>
              <a:t>clube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</a:t>
            </a:r>
            <a:r>
              <a:rPr lang="pt-BR" sz="2000" dirty="0" smtClean="0"/>
              <a:t>clube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803699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541925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Participar de todas as reuniões do clube e da diretoria 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os orçamentos do clube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Estabelecer as quotas anuais dos associados</a:t>
            </a:r>
            <a:r>
              <a:rPr lang="en-US" sz="2000" dirty="0"/>
              <a:t>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Fazer pagamentos em nome do clube</a:t>
            </a:r>
            <a:r>
              <a:rPr lang="en-US" sz="2000" dirty="0"/>
              <a:t>  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Manter os registros financeiros do clube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pt-BR" sz="2000" dirty="0"/>
              <a:t>Preparar o imposto de renda do clube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49</a:t>
            </a:fld>
            <a:endParaRPr lang="en-US" dirty="0"/>
          </a:p>
        </p:txBody>
      </p:sp>
      <p:pic>
        <p:nvPicPr>
          <p:cNvPr id="11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60020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O último tópico para cobrirmos sob responsabilidades é</a:t>
            </a:r>
            <a:r>
              <a:rPr lang="en-US" sz="2400" dirty="0" smtClean="0"/>
              <a:t>:</a:t>
            </a:r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1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1870405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771233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Como tesoureiro, você é uma parte integral da equipe de liderança, trabalhando para apoiar o presidente do clube conforme ele lidera o clube em atividades de serviço que apoiam a sua comunidade local e arredores</a:t>
            </a:r>
            <a:r>
              <a:rPr lang="en-US" sz="2400" dirty="0" smtClean="0"/>
              <a:t>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pt-BR" sz="2400" dirty="0"/>
              <a:t>No entanto é importante lembrar que você é uma parte de algo muito maior</a:t>
            </a:r>
            <a:r>
              <a:rPr lang="en-US" sz="2400" dirty="0" smtClean="0"/>
              <a:t>.  </a:t>
            </a:r>
            <a:endParaRPr lang="en-US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1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641302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990600"/>
            <a:ext cx="822960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300" dirty="0"/>
              <a:t>Dependendo da localização do seu clube, o tesoureiro pode ser responsável pela declaração de impostos</a:t>
            </a:r>
            <a:r>
              <a:rPr lang="en-US" sz="2300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0574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As responsabilidades dos tesoureiros de clube variam de acordo com as práticas regionais e procedimentos locais</a:t>
            </a:r>
            <a:r>
              <a:rPr lang="en-US" sz="2400" dirty="0" smtClean="0"/>
              <a:t>.  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Verifique com o seu tesoureiro cessante para entender sobre o status de isenção fiscal do clube e os requisitos para declaração de impostos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dirty="0"/>
              <a:t>Esta informação é muito importante já que os clubes que não cumprem as suas obrigações anuais de declaração de impostos podem se multados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50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Impostos</a:t>
            </a:r>
            <a:endParaRPr lang="en-US" sz="2800" dirty="0"/>
          </a:p>
        </p:txBody>
      </p:sp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105892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057400"/>
            <a:ext cx="615553" cy="4270248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adicionais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464237"/>
            <a:ext cx="7467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Considere fazer os seguintes cursos online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/>
              <a:t>Relações</a:t>
            </a:r>
            <a:r>
              <a:rPr lang="en-US" sz="2400" dirty="0"/>
              <a:t> </a:t>
            </a:r>
            <a:r>
              <a:rPr lang="en-US" sz="2400" dirty="0" err="1" smtClean="0"/>
              <a:t>Públicas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 smtClean="0"/>
              <a:t>Oratória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/>
              <a:t>Gerenciamento</a:t>
            </a:r>
            <a:r>
              <a:rPr lang="en-US" sz="2400" dirty="0"/>
              <a:t> de </a:t>
            </a:r>
            <a:r>
              <a:rPr lang="en-US" sz="2400" dirty="0" err="1" smtClean="0"/>
              <a:t>Reuniões</a:t>
            </a:r>
            <a:endParaRPr lang="en-US" sz="2400" dirty="0"/>
          </a:p>
          <a:p>
            <a:endParaRPr lang="en-US" sz="2000" dirty="0" smtClean="0"/>
          </a:p>
          <a:p>
            <a:r>
              <a:rPr lang="pt-BR" sz="2000" dirty="0"/>
              <a:t>Mais informações sobre o Centro Leonístico de Aprendizagem podem ser encontradas aqui</a:t>
            </a:r>
            <a:r>
              <a:rPr lang="pt-BR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4">
            <a:hlinkClick r:id="rId9" tooltip="Clique aqui para ser direcionado ao Centro Leonístico de Aprendizage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10200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51</a:t>
            </a:fld>
            <a:endParaRPr lang="en-US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990602"/>
            <a:ext cx="8591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O </a:t>
            </a:r>
            <a:r>
              <a:rPr lang="pt-BR" sz="2200" dirty="0"/>
              <a:t>Centro Leonístico de Aprendizagem oferece cursos gratuitos online para o desenvolvimento das qualidades de liderança dos associados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16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6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5840"/>
            <a:ext cx="5618408" cy="5318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3427729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4000" i="1" dirty="0" err="1"/>
              <a:t>Bem-vindo</a:t>
            </a:r>
            <a:r>
              <a:rPr lang="en-US" sz="4000" i="1" dirty="0"/>
              <a:t> à </a:t>
            </a:r>
            <a:r>
              <a:rPr lang="en-US" sz="4000" i="1" dirty="0" err="1"/>
              <a:t>Seção</a:t>
            </a:r>
            <a:r>
              <a:rPr lang="en-US" sz="4000" i="1" dirty="0"/>
              <a:t> 4:</a:t>
            </a:r>
            <a:endParaRPr lang="en-US" sz="4000" i="1" dirty="0" smtClean="0"/>
          </a:p>
          <a:p>
            <a:pPr algn="ctr"/>
            <a:endParaRPr lang="en-US" sz="2400" i="1" dirty="0" smtClean="0"/>
          </a:p>
          <a:p>
            <a:pPr algn="ctr"/>
            <a:r>
              <a:rPr lang="en-US" sz="4000" i="1" dirty="0" err="1"/>
              <a:t>Planejando</a:t>
            </a:r>
            <a:r>
              <a:rPr lang="en-US" sz="4000" i="1" dirty="0"/>
              <a:t> a </a:t>
            </a:r>
            <a:r>
              <a:rPr lang="en-US" sz="4000" i="1" dirty="0" err="1" smtClean="0"/>
              <a:t>Sua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Mandato</a:t>
            </a:r>
            <a:endParaRPr lang="en-US" sz="4000" i="1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3514" y="57105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Abra a página 10 da sua apostila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8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cicero\AppData\Local\Microsoft\Windows\Temporary Internet Files\Content.IE5\PJY9C9IT\MP900309641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98" y="1618182"/>
            <a:ext cx="3267502" cy="4580610"/>
          </a:xfrm>
          <a:prstGeom prst="rect">
            <a:avLst/>
          </a:prstGeom>
          <a:noFill/>
          <a:effectLst>
            <a:glow rad="127000">
              <a:schemeClr val="bg1"/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377717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O objetivo desta seção é fornecer orientação para a estruturação do seu mandato como tesoureiro do clube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133600"/>
            <a:ext cx="472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Estaremos</a:t>
            </a:r>
            <a:r>
              <a:rPr lang="en-US" sz="2000" dirty="0"/>
              <a:t>…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/>
              <a:t>Identificando maneiras de prepará-lo para o seu papel e </a:t>
            </a:r>
            <a:r>
              <a:rPr lang="pt-BR" sz="2000" dirty="0" smtClean="0"/>
              <a:t>responsabilidades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/>
              <a:t>Descrevendo os projetos em andamento que você precisará realizar no decorrer do seu </a:t>
            </a:r>
            <a:r>
              <a:rPr lang="pt-BR" sz="2000" dirty="0" smtClean="0"/>
              <a:t>mandato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/>
              <a:t>Identificando questões a considerar no momento em que o seu clube faz a transição para a próxima equipe de </a:t>
            </a:r>
            <a:r>
              <a:rPr lang="pt-BR" sz="2000" dirty="0" smtClean="0"/>
              <a:t>liderança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53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3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39" y="1104864"/>
            <a:ext cx="3986922" cy="50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524155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23048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Preencha as páginas 10 e 11 em sua apostila para dar-lhe acesso rápido às suas responsabilidades durante o mandato</a:t>
            </a:r>
            <a:r>
              <a:rPr lang="en-US" sz="2400" dirty="0" smtClean="0"/>
              <a:t>.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54</a:t>
            </a:fld>
            <a:endParaRPr lang="en-US" dirty="0"/>
          </a:p>
        </p:txBody>
      </p:sp>
      <p:pic>
        <p:nvPicPr>
          <p:cNvPr id="13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0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902354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14400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Antes de tomar posse oficialmente, há várias medidas que você pode tomar para se preparar melho</a:t>
            </a:r>
            <a:r>
              <a:rPr lang="en-US" sz="2400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057400"/>
            <a:ext cx="754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Participar do treinamento para dirigentes de </a:t>
            </a:r>
            <a:r>
              <a:rPr lang="pt-BR" sz="2200" dirty="0" smtClean="0"/>
              <a:t>clube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Reunir-se com o atual tesoureiro e Comitê de Auditoria (se aplicável) para determinar o status e os saldos de todas as contas do </a:t>
            </a:r>
            <a:r>
              <a:rPr lang="pt-BR" sz="2200" dirty="0" smtClean="0"/>
              <a:t>clube</a:t>
            </a:r>
            <a:r>
              <a:rPr lang="en-US" sz="2200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Ajudar o presidente entrante a selecionar o comitê de </a:t>
            </a:r>
            <a:r>
              <a:rPr lang="pt-BR" sz="2200" dirty="0" smtClean="0"/>
              <a:t>finanças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Analisar o atual orçamento para entender melhor as necessidades monetárias do </a:t>
            </a:r>
            <a:r>
              <a:rPr lang="pt-BR" sz="2200" dirty="0" smtClean="0"/>
              <a:t>clube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Confirmar a localização das contas bancárias e obter as assinaturas </a:t>
            </a:r>
            <a:r>
              <a:rPr lang="pt-BR" sz="2200" dirty="0" smtClean="0"/>
              <a:t>necessárias</a:t>
            </a:r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55</a:t>
            </a:fld>
            <a:endParaRPr lang="en-US" dirty="0"/>
          </a:p>
        </p:txBody>
      </p:sp>
      <p:pic>
        <p:nvPicPr>
          <p:cNvPr id="13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2045255"/>
            <a:ext cx="612648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pt-BR" sz="2000" dirty="0"/>
              <a:t>Preparando-se para o seu mandato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5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926002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045255"/>
            <a:ext cx="612648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pt-BR" sz="2000" dirty="0"/>
              <a:t>Preparando-se para o seu mandato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981200"/>
            <a:ext cx="7543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Escolher um formato para os relatórios financeiros para apresentar à </a:t>
            </a:r>
            <a:r>
              <a:rPr lang="pt-BR" sz="2200" dirty="0" smtClean="0"/>
              <a:t>diretoria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Configurar o sistema de arquivamento para manter uma trilha de auditoria de itens pagos e registros de </a:t>
            </a:r>
            <a:r>
              <a:rPr lang="pt-BR" sz="2200" dirty="0" smtClean="0"/>
              <a:t>depósitos</a:t>
            </a:r>
            <a:r>
              <a:rPr lang="en-US" sz="2200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Se você usar o MyLCI para relatórios, crie a sua conta e analise os materiais de </a:t>
            </a:r>
            <a:r>
              <a:rPr lang="pt-BR" sz="2200" dirty="0" smtClean="0"/>
              <a:t>treinamento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Trabalhar junto ao secretário do clube para confirmar a informações sobre o quadro associativo para fins de </a:t>
            </a:r>
            <a:r>
              <a:rPr lang="pt-BR" sz="2200" dirty="0" smtClean="0"/>
              <a:t>cobrança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Trabalhar junto ao secretário do clube para ajudar a preparar o faturamento das quotas dos </a:t>
            </a:r>
            <a:r>
              <a:rPr lang="pt-BR" sz="2200" dirty="0" smtClean="0"/>
              <a:t>associados</a:t>
            </a:r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56</a:t>
            </a:fld>
            <a:endParaRPr lang="en-US" dirty="0"/>
          </a:p>
        </p:txBody>
      </p:sp>
      <p:pic>
        <p:nvPicPr>
          <p:cNvPr id="13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914400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Antes de tomar posse oficialmente, há várias medidas que você pode tomar para se preparar melho</a:t>
            </a:r>
            <a:r>
              <a:rPr lang="en-US" sz="2400" dirty="0"/>
              <a:t>. </a:t>
            </a:r>
          </a:p>
        </p:txBody>
      </p:sp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hidden="1"/>
          <p:cNvSpPr txBox="1"/>
          <p:nvPr/>
        </p:nvSpPr>
        <p:spPr>
          <a:xfrm>
            <a:off x="554464" y="2057400"/>
            <a:ext cx="430887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1600" dirty="0" err="1"/>
              <a:t>Rastreamento</a:t>
            </a:r>
            <a:r>
              <a:rPr lang="en-US" sz="1600" dirty="0"/>
              <a:t> de </a:t>
            </a:r>
            <a:r>
              <a:rPr lang="en-US" sz="1600" dirty="0" err="1"/>
              <a:t>Documentação</a:t>
            </a:r>
            <a:r>
              <a:rPr lang="en-US" sz="1600" dirty="0"/>
              <a:t> </a:t>
            </a:r>
            <a:r>
              <a:rPr lang="en-US" sz="1600" dirty="0" err="1" smtClean="0"/>
              <a:t>Financeira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607762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Você deverá fazer o seguinte todos os meses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Mensalmente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057400"/>
            <a:ext cx="7391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Participar das reuniões do clube e da </a:t>
            </a:r>
            <a:r>
              <a:rPr lang="pt-BR" sz="2200" dirty="0" smtClean="0"/>
              <a:t>diretoria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Providenciar resumos financeiros e saldos em conta durante as reuniões da </a:t>
            </a:r>
            <a:r>
              <a:rPr lang="pt-BR" sz="2200" dirty="0" smtClean="0"/>
              <a:t>diretoria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Coletar o dinheiro arrecadado pelo secretário para ser depositado </a:t>
            </a:r>
            <a:r>
              <a:rPr lang="pt-BR" sz="2200" dirty="0" smtClean="0"/>
              <a:t>imediatamente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57</a:t>
            </a:fld>
            <a:endParaRPr lang="en-US" dirty="0"/>
          </a:p>
        </p:txBody>
      </p:sp>
      <p:pic>
        <p:nvPicPr>
          <p:cNvPr id="10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0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845709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Você deverá fazer o seguinte todos os trimestres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Trimestralmente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057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Fornecer um relatório financeiro formal por escrito ao </a:t>
            </a:r>
            <a:r>
              <a:rPr lang="pt-BR" sz="2200" dirty="0" smtClean="0"/>
              <a:t>clube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58</a:t>
            </a:fld>
            <a:endParaRPr lang="en-US" dirty="0"/>
          </a:p>
        </p:txBody>
      </p:sp>
      <p:pic>
        <p:nvPicPr>
          <p:cNvPr id="10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4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903711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Duas vezes ao ano você deverá</a:t>
            </a:r>
            <a:r>
              <a:rPr lang="en-US" sz="2400" dirty="0" smtClean="0"/>
              <a:t>: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Semestralmente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0574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Confirmar a lista de associados com LCI comparando-a com a lista de quotas semestrais que estará recebendo junto com os registros do </a:t>
            </a:r>
            <a:r>
              <a:rPr lang="pt-BR" sz="2200" dirty="0" smtClean="0"/>
              <a:t>clube</a:t>
            </a: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Trabalhar com o secretário do clube para emitir extratos de quotas semestrais para cada associado e conciliar outras obrigações financeiras devidas ao clube (o seu clube pode optar por fazer isto com base trimestral ou anual</a:t>
            </a:r>
            <a:r>
              <a:rPr lang="pt-BR" sz="2200" dirty="0" smtClean="0"/>
              <a:t>)</a:t>
            </a:r>
            <a:r>
              <a:rPr lang="en-US" sz="2200" dirty="0" smtClean="0"/>
              <a:t> 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59</a:t>
            </a:fld>
            <a:endParaRPr lang="en-US" dirty="0"/>
          </a:p>
        </p:txBody>
      </p:sp>
      <p:pic>
        <p:nvPicPr>
          <p:cNvPr id="10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3935222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486400" y="1905000"/>
            <a:ext cx="3200400" cy="3200400"/>
            <a:chOff x="5486400" y="1905000"/>
            <a:chExt cx="3200400" cy="3200400"/>
          </a:xfrm>
        </p:grpSpPr>
        <p:sp>
          <p:nvSpPr>
            <p:cNvPr id="14" name="Oval 13"/>
            <p:cNvSpPr/>
            <p:nvPr/>
          </p:nvSpPr>
          <p:spPr>
            <a:xfrm>
              <a:off x="5486400" y="1905000"/>
              <a:ext cx="3200400" cy="32004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753101" y="2189515"/>
              <a:ext cx="2667000" cy="266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033475" y="2472509"/>
              <a:ext cx="2133600" cy="21336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6265940" y="2739209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31"/>
            <p:cNvSpPr/>
            <p:nvPr/>
          </p:nvSpPr>
          <p:spPr>
            <a:xfrm>
              <a:off x="6539866" y="3024302"/>
              <a:ext cx="1066800" cy="10668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95435" y="3185164"/>
              <a:ext cx="746760" cy="746761"/>
              <a:chOff x="1565729" y="2064362"/>
              <a:chExt cx="936893" cy="90233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5" name="Oval 34"/>
              <p:cNvSpPr/>
              <p:nvPr/>
            </p:nvSpPr>
            <p:spPr>
              <a:xfrm>
                <a:off x="1565729" y="2064362"/>
                <a:ext cx="936893" cy="902332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 4"/>
              <p:cNvSpPr/>
              <p:nvPr/>
            </p:nvSpPr>
            <p:spPr>
              <a:xfrm>
                <a:off x="1599061" y="2333810"/>
                <a:ext cx="876699" cy="3643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baseline="0" dirty="0" err="1" smtClean="0">
                    <a:latin typeface="Cambria" pitchFamily="18" charset="0"/>
                  </a:rPr>
                  <a:t>Clube</a:t>
                </a:r>
                <a:endParaRPr lang="en-US" sz="1100" b="1" kern="1200" baseline="0" dirty="0">
                  <a:latin typeface="Cambria" pitchFamily="18" charset="0"/>
                </a:endParaRPr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</a:t>
            </a:fld>
            <a:endParaRPr lang="en-US" dirty="0"/>
          </a:p>
        </p:txBody>
      </p:sp>
      <p:pic>
        <p:nvPicPr>
          <p:cNvPr id="3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54713" y="1964591"/>
            <a:ext cx="49030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Lions Clubs International é composto por uma grande rede de Leões, tendo os clubes como parte central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800" dirty="0" smtClean="0"/>
          </a:p>
          <a:p>
            <a:r>
              <a:rPr lang="pt-BR" sz="2400" dirty="0"/>
              <a:t>Esta estrutura facilita a comunicação e promove o serviço em escala local, regional e global</a:t>
            </a:r>
            <a:r>
              <a:rPr lang="en-US" sz="2400" dirty="0" smtClean="0"/>
              <a:t>.</a:t>
            </a:r>
          </a:p>
        </p:txBody>
      </p:sp>
      <p:pic>
        <p:nvPicPr>
          <p:cNvPr id="19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5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156762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Você deverá fazer o seguinte anualmente, se exigido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Anualmente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0574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Declarar o imposto de renda do </a:t>
            </a:r>
            <a:r>
              <a:rPr lang="pt-BR" sz="2200" dirty="0" smtClean="0"/>
              <a:t>clube</a:t>
            </a:r>
            <a:endParaRPr lang="en-US" sz="1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60</a:t>
            </a:fld>
            <a:endParaRPr lang="en-US" dirty="0"/>
          </a:p>
        </p:txBody>
      </p:sp>
      <p:pic>
        <p:nvPicPr>
          <p:cNvPr id="10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7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53841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4" name="Picture 6" descr="C:\Users\vcicero\AppData\Local\Microsoft\Windows\Temporary Internet Files\Content.IE5\0EO4O004\MP900387426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4707"/>
            <a:ext cx="8229600" cy="423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95400" y="2327464"/>
            <a:ext cx="7391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Você deve reunir-se com o tesoureiro entrante para rever os registros e questões </a:t>
            </a:r>
            <a:r>
              <a:rPr lang="pt-BR" sz="2200" dirty="0" smtClean="0"/>
              <a:t>pendentes</a:t>
            </a:r>
            <a:endParaRPr lang="en-US" sz="2200" dirty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Preparar demonstrações financeiras de final de ano e comparações com o </a:t>
            </a:r>
            <a:r>
              <a:rPr lang="pt-BR" sz="2200" dirty="0" smtClean="0"/>
              <a:t>orçamento</a:t>
            </a:r>
            <a:endParaRPr lang="en-US" sz="2200" dirty="0"/>
          </a:p>
          <a:p>
            <a:pPr marL="342900" indent="-342900"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pt-BR" sz="2200" dirty="0"/>
              <a:t>Executar a auditoria dos livros </a:t>
            </a:r>
            <a:r>
              <a:rPr lang="pt-BR" sz="2200" dirty="0" smtClean="0"/>
              <a:t>contábeis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61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2933" y="1143000"/>
            <a:ext cx="851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Você chegou ao final do seu mandato como tesoureiro do clube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150203"/>
            <a:ext cx="851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Você ainda exercerá um papel importante no sucesso futuro do clube ao planejar uma transição eficaz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45255"/>
            <a:ext cx="615553" cy="4267200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/>
              <a:t>Final do </a:t>
            </a:r>
            <a:r>
              <a:rPr lang="en-US" sz="2800" dirty="0" err="1"/>
              <a:t>Mandato</a:t>
            </a:r>
            <a:endParaRPr lang="en-US" sz="2800" dirty="0"/>
          </a:p>
        </p:txBody>
      </p:sp>
      <p:pic>
        <p:nvPicPr>
          <p:cNvPr id="16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8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448272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Quais são as metas que você espera atingir durante o seu mandato como tesoureiro do clube</a:t>
            </a:r>
            <a:r>
              <a:rPr lang="en-US" sz="2400" dirty="0" smtClean="0"/>
              <a:t>?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19069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Faça uma lista na página 12 da apostila</a:t>
            </a:r>
            <a:r>
              <a:rPr lang="en-US" sz="2400" dirty="0" smtClean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62</a:t>
            </a:fld>
            <a:endParaRPr lang="en-US" dirty="0"/>
          </a:p>
        </p:txBody>
      </p:sp>
      <p:pic>
        <p:nvPicPr>
          <p:cNvPr id="12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0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0850714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2400" dirty="0"/>
              <a:t>Antes de </a:t>
            </a:r>
            <a:r>
              <a:rPr lang="en-US" sz="2400" dirty="0" err="1"/>
              <a:t>terminar</a:t>
            </a:r>
            <a:r>
              <a:rPr lang="en-US" sz="2400" dirty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7770" y="2362200"/>
            <a:ext cx="746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Considere fazer os seguintes cursos online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pt-BR" sz="2400" dirty="0"/>
              <a:t>Como escrever a sua própria declaração de </a:t>
            </a:r>
            <a:r>
              <a:rPr lang="pt-BR" sz="2400" dirty="0" smtClean="0"/>
              <a:t>missão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/>
              <a:t>Estabelecimento</a:t>
            </a:r>
            <a:r>
              <a:rPr lang="en-US" sz="2400" dirty="0"/>
              <a:t> de </a:t>
            </a:r>
            <a:r>
              <a:rPr lang="en-US" sz="2400" dirty="0" err="1" smtClean="0"/>
              <a:t>Metas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err="1"/>
              <a:t>Gerenciamento</a:t>
            </a:r>
            <a:r>
              <a:rPr lang="en-US" sz="2400" dirty="0"/>
              <a:t> da </a:t>
            </a:r>
            <a:r>
              <a:rPr lang="en-US" sz="2400" dirty="0" err="1" smtClean="0"/>
              <a:t>Mudança</a:t>
            </a:r>
            <a:endParaRPr lang="en-US" sz="24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pt-BR" sz="2000" dirty="0"/>
              <a:t>Mais informações sobre o Centro Leonístico de Aprendizagem podem ser encontradas aqui</a:t>
            </a:r>
            <a:r>
              <a:rPr lang="pt-BR" sz="2000" dirty="0" smtClean="0"/>
              <a:t>.</a:t>
            </a:r>
            <a:endParaRPr lang="en-US" sz="2000" dirty="0" smtClean="0"/>
          </a:p>
          <a:p>
            <a:endParaRPr lang="en-US" sz="1200" dirty="0"/>
          </a:p>
        </p:txBody>
      </p:sp>
      <p:pic>
        <p:nvPicPr>
          <p:cNvPr id="10" name="Picture 4">
            <a:hlinkClick r:id="rId9" tooltip="Clique aqui para ser direcionado ao Centro Leonístico de Aprendizage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960" y="5334000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63</a:t>
            </a:fld>
            <a:endParaRPr lang="en-US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6463" y="990600"/>
            <a:ext cx="7981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O </a:t>
            </a:r>
            <a:r>
              <a:rPr lang="pt-BR" sz="2200" dirty="0"/>
              <a:t>Centro Leonístico de Aprendizagem oferece cursos gratuitos online para o desenvolvimento das qualidades de liderança dos associados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2057400"/>
            <a:ext cx="615553" cy="4270248"/>
          </a:xfrm>
          <a:prstGeom prst="rect">
            <a:avLst/>
          </a:prstGeom>
          <a:solidFill>
            <a:schemeClr val="accent3"/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adicionais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2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5840"/>
            <a:ext cx="5618408" cy="5318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5559808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4000" i="1" dirty="0" err="1"/>
              <a:t>Bem-vindo</a:t>
            </a:r>
            <a:r>
              <a:rPr lang="en-US" sz="4000" i="1" dirty="0"/>
              <a:t> à </a:t>
            </a:r>
            <a:r>
              <a:rPr lang="en-US" sz="4000" i="1" dirty="0" err="1"/>
              <a:t>Seção</a:t>
            </a:r>
            <a:r>
              <a:rPr lang="en-US" sz="4000" i="1" dirty="0"/>
              <a:t> 5:</a:t>
            </a:r>
            <a:endParaRPr lang="en-US" sz="4000" i="1" dirty="0" smtClean="0"/>
          </a:p>
          <a:p>
            <a:pPr algn="ctr"/>
            <a:endParaRPr lang="en-US" sz="2400" i="1" dirty="0" smtClean="0"/>
          </a:p>
          <a:p>
            <a:pPr algn="ctr"/>
            <a:r>
              <a:rPr lang="en-US" sz="4000" i="1" dirty="0" err="1" smtClean="0"/>
              <a:t>Recursos</a:t>
            </a:r>
            <a:endParaRPr lang="en-US" sz="4000" i="1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3514" y="57105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Abra a página 13 da sua apostila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6" name="Picture 2" descr="C:\Users\vcicero\AppData\Local\Microsoft\Windows\Temporary Internet Files\Content.IE5\UDH751QD\MC900442122[1].png">
            <a:hlinkClick r:id="rId12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9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37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pt-BR" sz="3200" dirty="0"/>
              <a:t>Há muito para se lembrar quando você começa o mandato como tesoureiro do </a:t>
            </a:r>
            <a:r>
              <a:rPr lang="pt-BR" sz="3200" dirty="0" smtClean="0"/>
              <a:t>clube.</a:t>
            </a:r>
            <a:endParaRPr lang="en-US" sz="3200" dirty="0"/>
          </a:p>
        </p:txBody>
      </p:sp>
      <p:pic>
        <p:nvPicPr>
          <p:cNvPr id="15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3401705"/>
            <a:ext cx="82296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pPr algn="ctr"/>
            <a:r>
              <a:rPr lang="pt-BR" sz="3200" dirty="0"/>
              <a:t>Sempre que desejar, você poderá rever toda esta apresentação ou voltar para uma seção específica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3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275195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1066800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Você pode obter conhecimentos e informações adicionais ao familiarizar-se com os documentos e materiais de treinamento no seguinte website de Lions Clubs International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Páginas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Web: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MyLCI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pt-BR" sz="2000" dirty="0"/>
              <a:t>Orientação para dirigentes de clube 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pt-BR" sz="2000" dirty="0"/>
              <a:t>Centro de Recursos de </a:t>
            </a:r>
            <a:r>
              <a:rPr lang="pt-BR" sz="2000" dirty="0" smtClean="0"/>
              <a:t>Liderança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Centro </a:t>
            </a:r>
            <a:r>
              <a:rPr lang="en-US" sz="2000" dirty="0" err="1"/>
              <a:t>Leonístico</a:t>
            </a:r>
            <a:r>
              <a:rPr lang="en-US" sz="2000" dirty="0"/>
              <a:t> de </a:t>
            </a:r>
            <a:r>
              <a:rPr lang="en-US" sz="2000" dirty="0" err="1" smtClean="0"/>
              <a:t>Aprendizagem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pt-BR" sz="2000" dirty="0"/>
              <a:t>Recursos para Associados de Lions Clubes</a:t>
            </a:r>
            <a:r>
              <a:rPr lang="en-US" sz="2000" dirty="0" smtClean="0"/>
              <a:t>s	</a:t>
            </a:r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dirty="0" err="1"/>
              <a:t>Gerenciamento</a:t>
            </a:r>
            <a:r>
              <a:rPr lang="en-US" sz="2000" dirty="0"/>
              <a:t> de </a:t>
            </a:r>
            <a:r>
              <a:rPr lang="en-US" sz="2000" dirty="0" err="1" smtClean="0"/>
              <a:t>Clubes</a:t>
            </a:r>
            <a:r>
              <a:rPr lang="en-US" sz="2000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66</a:t>
            </a:fld>
            <a:endParaRPr lang="en-US" dirty="0"/>
          </a:p>
        </p:txBody>
      </p:sp>
      <p:pic>
        <p:nvPicPr>
          <p:cNvPr id="13" name="Picture 4">
            <a:hlinkClick r:id="rId9" tooltip="Clique aqui para ser direcionado à Orientação para Dirigentes de Club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523488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hlinkClick r:id="rId11" tooltip="Clique aqui para ser direcionado aos Recursos para Associados de Lions Clubes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192" y="5352288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hlinkClick r:id="rId12" tooltip="Clique aqui para ser direcionado ao Centro Leonístico de Aprendizagem 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742688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hlinkClick r:id="rId13" tooltip="Clique aqui para ser direcionado à Administração de Clubes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885688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hlinkClick r:id="rId15" tooltip="Clique aqui para ser direcionado à página de login do MyLCI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192" y="2855976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hlinkClick r:id="rId16" tooltip="Clique aqui para ser direcionado ao Centro de Recursos de Liderança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192" y="4133088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vcicero\AppData\Local\Microsoft\Windows\Temporary Internet Files\Content.IE5\UDH751QD\MC900442122[1].png">
            <a:hlinkClick r:id="rId17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9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9854456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943466"/>
            <a:ext cx="82296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2400" dirty="0" err="1"/>
              <a:t>Publicações</a:t>
            </a:r>
            <a:r>
              <a:rPr lang="en-US" sz="2400" dirty="0"/>
              <a:t>: 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000" dirty="0" err="1"/>
              <a:t>Estatuto</a:t>
            </a:r>
            <a:r>
              <a:rPr lang="en-US" sz="2000" dirty="0"/>
              <a:t> e </a:t>
            </a:r>
            <a:r>
              <a:rPr lang="en-US" sz="2000" dirty="0" err="1" smtClean="0"/>
              <a:t>Regulamentos</a:t>
            </a:r>
            <a:r>
              <a:rPr lang="en-US" sz="2000" dirty="0" smtClean="0"/>
              <a:t>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000" dirty="0" smtClean="0"/>
              <a:t>LA-1 – </a:t>
            </a:r>
            <a:r>
              <a:rPr lang="en-US" sz="2000" dirty="0"/>
              <a:t> </a:t>
            </a:r>
            <a:r>
              <a:rPr lang="en-US" sz="2000" dirty="0" err="1" smtClean="0"/>
              <a:t>Internacional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LA-2 – </a:t>
            </a:r>
            <a:r>
              <a:rPr lang="en-US" sz="2000" dirty="0" err="1"/>
              <a:t>Padrão</a:t>
            </a:r>
            <a:r>
              <a:rPr lang="en-US" sz="2000" dirty="0"/>
              <a:t> de </a:t>
            </a:r>
            <a:r>
              <a:rPr lang="en-US" sz="2000" dirty="0" err="1" smtClean="0"/>
              <a:t>Clube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LA-4 – Distrito 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pt-BR" sz="2000" dirty="0"/>
              <a:t>Manual da Equipe de Dirigentes de Clube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	A Arte do </a:t>
            </a:r>
            <a:r>
              <a:rPr lang="en-US" sz="2000" dirty="0" err="1" smtClean="0"/>
              <a:t>Reconhecimento</a:t>
            </a:r>
            <a:endParaRPr lang="en-US" sz="2000" dirty="0" smtClean="0"/>
          </a:p>
        </p:txBody>
      </p:sp>
      <p:pic>
        <p:nvPicPr>
          <p:cNvPr id="17" name="Picture 4">
            <a:hlinkClick r:id="rId9" tooltip="Clique aqui para ser direcionado ao Estatuto e Regulamentos 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3505200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hlinkClick r:id="rId11" tooltip="Clique aqui para acessar o Manual da Equipe de Dirigente de Club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5039106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hlinkClick r:id="rId13" tooltip="Clique aqui para acessar o folheto A Arte do Reconhecimento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5733288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990600"/>
            <a:ext cx="82296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pt-BR" sz="2400" dirty="0"/>
              <a:t>Tutoriais do vídeo sobre o MyLCI</a:t>
            </a:r>
            <a:r>
              <a:rPr lang="en-US" sz="2400" dirty="0" smtClean="0"/>
              <a:t>:</a:t>
            </a:r>
          </a:p>
          <a:p>
            <a:endParaRPr lang="en-US" sz="1200" dirty="0" smtClean="0"/>
          </a:p>
          <a:p>
            <a:r>
              <a:rPr lang="en-US" sz="2400" dirty="0"/>
              <a:t>	</a:t>
            </a:r>
            <a:r>
              <a:rPr lang="en-US" sz="2000" dirty="0" err="1"/>
              <a:t>Introdução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 smtClean="0"/>
              <a:t>MyLCI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pt-BR" sz="2000" dirty="0"/>
              <a:t>Com usar o site do </a:t>
            </a:r>
            <a:r>
              <a:rPr lang="pt-BR" sz="2000" dirty="0" smtClean="0"/>
              <a:t>MyLCI</a:t>
            </a:r>
            <a:endParaRPr lang="en-US" sz="2000" dirty="0" smtClean="0"/>
          </a:p>
        </p:txBody>
      </p:sp>
      <p:pic>
        <p:nvPicPr>
          <p:cNvPr id="16" name="Picture 4">
            <a:hlinkClick r:id="rId14" tooltip="Clique aqui para ser direcionado ao tutorial do vídeo de introdução ao MyLCI 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668122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hlinkClick r:id="rId15" tooltip="Clique aqui para ser direcionado ao tutorial do vídeo sobre o MyLCI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353338"/>
            <a:ext cx="3962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vcicero\AppData\Local\Microsoft\Windows\Temporary Internet Files\Content.IE5\UDH751QD\MC900442122[1].png">
            <a:hlinkClick r:id="rId16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7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543668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2296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2400" dirty="0" err="1"/>
              <a:t>Conseguimos</a:t>
            </a:r>
            <a:r>
              <a:rPr lang="en-US" sz="2400" dirty="0"/>
              <a:t> </a:t>
            </a:r>
            <a:r>
              <a:rPr lang="en-US" sz="2400" dirty="0" err="1"/>
              <a:t>cumprir</a:t>
            </a:r>
            <a:r>
              <a:rPr lang="en-US" sz="2400" dirty="0"/>
              <a:t> </a:t>
            </a:r>
            <a:r>
              <a:rPr lang="en-US" sz="2400" dirty="0" err="1"/>
              <a:t>nossos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?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pt-BR" sz="2400" dirty="0"/>
              <a:t>Neste módulo online tivemos a oportunidade de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/>
              <a:t>Examinar o propósito do seu clube e a posição importante que os clubes ocupam dentro da estrutura de Lions Clubs </a:t>
            </a:r>
            <a:r>
              <a:rPr lang="pt-BR" sz="2400" dirty="0" smtClean="0"/>
              <a:t>International</a:t>
            </a:r>
            <a:endParaRPr lang="en-US" sz="2400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/>
              <a:t>Resumir as diversas responsabilidades que serão da sua alçada como tesoureiro do </a:t>
            </a:r>
            <a:r>
              <a:rPr lang="pt-BR" sz="2400" dirty="0" smtClean="0"/>
              <a:t>clube</a:t>
            </a:r>
            <a:r>
              <a:rPr lang="en-US" sz="24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/>
              <a:t>Fornecer links e recursos adicionais necessários </a:t>
            </a:r>
            <a:r>
              <a:rPr lang="en-US" sz="2400" dirty="0" smtClean="0"/>
              <a:t> </a:t>
            </a:r>
            <a:endParaRPr lang="en-US" sz="4000" dirty="0"/>
          </a:p>
        </p:txBody>
      </p:sp>
      <p:pic>
        <p:nvPicPr>
          <p:cNvPr id="14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8780503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pPr algn="ctr"/>
            <a:r>
              <a:rPr lang="pt-BR" sz="2400" dirty="0"/>
              <a:t>Parabéns por ter concluído a primeira parte do seu Treinamento para Tesoureiro de </a:t>
            </a:r>
            <a:r>
              <a:rPr lang="pt-BR" sz="2400" dirty="0" smtClean="0"/>
              <a:t>Clube.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 descr="C:\Users\vcicero\AppData\Local\Microsoft\Windows\Temporary Internet Files\Content.IE5\3BDF0OS6\MP90022755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15" y="4964331"/>
            <a:ext cx="1486397" cy="836247"/>
          </a:xfrm>
          <a:prstGeom prst="rect">
            <a:avLst/>
          </a:prstGeom>
          <a:noFill/>
          <a:effectLst>
            <a:softEdge rad="1270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cicero\AppData\Local\Microsoft\Windows\Temporary Internet Files\Content.IE5\61BR4OU5\MP90040942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11" y="3952920"/>
            <a:ext cx="1136602" cy="757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cicero\AppData\Local\Microsoft\Windows\Temporary Internet Files\Content.IE5\BY5EPZD6\MP900448675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46" y="4200378"/>
            <a:ext cx="1600200" cy="1600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vcicero\AppData\Local\Microsoft\Windows\Temporary Internet Files\Content.IE5\BY5EPZD6\MP900448675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24" y="3458618"/>
            <a:ext cx="1143000" cy="1143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vcicero\AppData\Local\Microsoft\Windows\Temporary Internet Files\Content.IE5\BY5EPZD6\MP900448675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6" y="1871567"/>
            <a:ext cx="1077248" cy="10772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vcicero\AppData\Local\Microsoft\Windows\Temporary Internet Files\Content.IE5\61BR4OU5\MP900409425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24" y="2383521"/>
            <a:ext cx="1389139" cy="925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69</a:t>
            </a:fld>
            <a:endParaRPr lang="en-US" dirty="0"/>
          </a:p>
        </p:txBody>
      </p:sp>
      <p:pic>
        <p:nvPicPr>
          <p:cNvPr id="21" name="Picture 3" descr="C:\Users\vcicero\AppData\Local\Microsoft\Windows\Temporary Internet Files\Content.IE5\61BR4OU5\MP900409425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71" y="2998704"/>
            <a:ext cx="1046151" cy="69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vcicero\AppData\Local\Microsoft\Windows\Temporary Internet Files\Content.IE5\BY5EPZD6\MP900448675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3625103"/>
            <a:ext cx="1668560" cy="16685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066800"/>
            <a:ext cx="8666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 próximo passo será o de concluir o treinamento para tesoureiro de clube em nível distrital. Aqui você obterá informações adicionais e poderá discutir sobre o trabalho em equipe dos dirigente do clube, além de estabelecer metas e criar planos de ação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7" name="Picture 2" descr="C:\Users\vcicero\AppData\Local\Microsoft\Windows\Temporary Internet Files\Content.IE5\UDH751QD\MC900442122[1].png">
            <a:hlinkClick r:id="rId18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9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375 L 0 0.3439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684044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486400" y="1905000"/>
            <a:ext cx="3200400" cy="3200400"/>
            <a:chOff x="5486400" y="1905000"/>
            <a:chExt cx="3200400" cy="3200400"/>
          </a:xfrm>
        </p:grpSpPr>
        <p:sp>
          <p:nvSpPr>
            <p:cNvPr id="14" name="Oval 13"/>
            <p:cNvSpPr/>
            <p:nvPr/>
          </p:nvSpPr>
          <p:spPr>
            <a:xfrm>
              <a:off x="5486400" y="1905000"/>
              <a:ext cx="3200400" cy="32004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753101" y="2189515"/>
              <a:ext cx="2667000" cy="266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033475" y="2472509"/>
              <a:ext cx="2133600" cy="21336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6265940" y="2739209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31"/>
            <p:cNvSpPr/>
            <p:nvPr/>
          </p:nvSpPr>
          <p:spPr>
            <a:xfrm>
              <a:off x="6539866" y="3024302"/>
              <a:ext cx="1066800" cy="10668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695435" y="3185164"/>
              <a:ext cx="746760" cy="746761"/>
              <a:chOff x="1565729" y="2064362"/>
              <a:chExt cx="936893" cy="902332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5" name="Oval 34"/>
              <p:cNvSpPr/>
              <p:nvPr/>
            </p:nvSpPr>
            <p:spPr>
              <a:xfrm>
                <a:off x="1565729" y="2064362"/>
                <a:ext cx="936893" cy="902332"/>
              </a:xfrm>
              <a:prstGeom prst="ellipse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Oval 4"/>
              <p:cNvSpPr/>
              <p:nvPr/>
            </p:nvSpPr>
            <p:spPr>
              <a:xfrm>
                <a:off x="1599061" y="2333810"/>
                <a:ext cx="876699" cy="3643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baseline="0" dirty="0" err="1" smtClean="0">
                    <a:latin typeface="Cambria" pitchFamily="18" charset="0"/>
                  </a:rPr>
                  <a:t>Clube</a:t>
                </a:r>
                <a:endParaRPr lang="en-US" sz="1100" b="1" kern="1200" baseline="0" dirty="0">
                  <a:latin typeface="Cambria" pitchFamily="18" charset="0"/>
                </a:endParaRPr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7</a:t>
            </a:fld>
            <a:endParaRPr lang="en-US" dirty="0"/>
          </a:p>
        </p:txBody>
      </p:sp>
      <p:pic>
        <p:nvPicPr>
          <p:cNvPr id="3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54713" y="2514600"/>
            <a:ext cx="4903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próximo slide o ajudará a completar a página 1 na sua apostila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pt-BR" sz="2400" dirty="0"/>
              <a:t>Dedique alguns momentos para completar esta seção</a:t>
            </a:r>
            <a:r>
              <a:rPr lang="en-US" sz="2400" dirty="0" smtClean="0"/>
              <a:t>.</a:t>
            </a:r>
          </a:p>
        </p:txBody>
      </p:sp>
      <p:pic>
        <p:nvPicPr>
          <p:cNvPr id="19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9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05840"/>
            <a:ext cx="5618408" cy="5318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6783208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 algn="ctr"/>
            <a:r>
              <a:rPr lang="en-US" sz="3200" dirty="0"/>
              <a:t>Obrigado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participar</a:t>
            </a:r>
            <a:r>
              <a:rPr lang="en-US" sz="3200" dirty="0"/>
              <a:t>!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pt-BR" sz="3200" dirty="0"/>
              <a:t>Caso tiver perguntas, favor entrar em contato</a:t>
            </a:r>
            <a:r>
              <a:rPr lang="en-US" sz="3200" dirty="0" smtClean="0"/>
              <a:t>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1" dirty="0"/>
              <a:t>GLT do Distrito Lc-2</a:t>
            </a:r>
          </a:p>
          <a:p>
            <a:pPr algn="ctr"/>
            <a:r>
              <a:rPr lang="en-US" sz="3200" dirty="0"/>
              <a:t>CL Renato Modesto</a:t>
            </a:r>
          </a:p>
          <a:p>
            <a:pPr algn="ctr"/>
            <a:r>
              <a:rPr lang="en-US" sz="3200" dirty="0"/>
              <a:t>(11) 9.7459-5399</a:t>
            </a:r>
          </a:p>
          <a:p>
            <a:pPr algn="ctr"/>
            <a:r>
              <a:rPr lang="en-US" sz="3200" dirty="0"/>
              <a:t>renatomalverde@uol.com.br</a:t>
            </a:r>
          </a:p>
          <a:p>
            <a:pPr algn="ctr"/>
            <a:endParaRPr lang="en-US" sz="3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70</a:t>
            </a:fld>
            <a:endParaRPr lang="en-US" dirty="0"/>
          </a:p>
        </p:txBody>
      </p:sp>
      <p:pic>
        <p:nvPicPr>
          <p:cNvPr id="23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cicero\AppData\Local\Microsoft\Windows\Temporary Internet Files\Content.IE5\UDH751QD\MC900442122[1].png">
            <a:hlinkClick r:id="rId11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0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1312007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4790" y="1181098"/>
            <a:ext cx="5029200" cy="5029200"/>
            <a:chOff x="626281" y="101379"/>
            <a:chExt cx="3642344" cy="3497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626281" y="101379"/>
              <a:ext cx="3642344" cy="349758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1872068" y="124610"/>
              <a:ext cx="1138232" cy="291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solidFill>
                    <a:schemeClr val="bg1"/>
                  </a:solidFill>
                  <a:latin typeface="Cambria" pitchFamily="18" charset="0"/>
                </a:rPr>
                <a:t>Área</a:t>
              </a:r>
              <a:r>
                <a:rPr lang="en-US" sz="1400" b="1" dirty="0">
                  <a:solidFill>
                    <a:schemeClr val="bg1"/>
                  </a:solidFill>
                  <a:latin typeface="Cambria" pitchFamily="18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Cambria" pitchFamily="18" charset="0"/>
                </a:rPr>
                <a:t>Jurisdicional</a:t>
              </a:r>
              <a:endParaRPr lang="en-US" sz="1400" b="1" kern="1200" baseline="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1653540"/>
            <a:ext cx="4114800" cy="4114800"/>
            <a:chOff x="723900" y="437197"/>
            <a:chExt cx="2628899" cy="24774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723900" y="437197"/>
              <a:ext cx="2628899" cy="247745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1471493" y="482617"/>
              <a:ext cx="1133712" cy="28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latin typeface="Cambria" pitchFamily="18" charset="0"/>
                </a:rPr>
                <a:t>Distrito </a:t>
              </a:r>
              <a:r>
                <a:rPr lang="en-US" sz="1400" b="1" dirty="0" err="1">
                  <a:latin typeface="Cambria" pitchFamily="18" charset="0"/>
                </a:rPr>
                <a:t>Múltiplo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43000" y="2122170"/>
            <a:ext cx="3200400" cy="3200400"/>
            <a:chOff x="1003298" y="874394"/>
            <a:chExt cx="2070103" cy="20402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1003298" y="874394"/>
              <a:ext cx="2070103" cy="204025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502710" y="874394"/>
              <a:ext cx="1071278" cy="281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latin typeface="Cambria" pitchFamily="18" charset="0"/>
                </a:rPr>
                <a:t>Distrito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92580" y="2590800"/>
            <a:ext cx="2286000" cy="2286000"/>
            <a:chOff x="1219195" y="1311592"/>
            <a:chExt cx="1638308" cy="16030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1219195" y="1311592"/>
              <a:ext cx="1638308" cy="160305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1596006" y="1334747"/>
              <a:ext cx="884686" cy="288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latin typeface="Cambria" pitchFamily="18" charset="0"/>
                </a:rPr>
                <a:t>Região</a:t>
              </a:r>
              <a:r>
                <a:rPr lang="en-US" sz="1400" b="1" dirty="0">
                  <a:latin typeface="Cambria" pitchFamily="18" charset="0"/>
                </a:rPr>
                <a:t>*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5480" y="2941320"/>
            <a:ext cx="1600200" cy="1600200"/>
            <a:chOff x="1447800" y="1748790"/>
            <a:chExt cx="1828800" cy="1828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Oval 31"/>
            <p:cNvSpPr/>
            <p:nvPr/>
          </p:nvSpPr>
          <p:spPr>
            <a:xfrm>
              <a:off x="1447800" y="1748790"/>
              <a:ext cx="1828800" cy="182880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784792" y="1840502"/>
              <a:ext cx="1156063" cy="291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latin typeface="Cambria" pitchFamily="18" charset="0"/>
                </a:rPr>
                <a:t>Divisão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70760" y="3276600"/>
            <a:ext cx="914400" cy="914400"/>
            <a:chOff x="1651000" y="2185987"/>
            <a:chExt cx="774699" cy="7286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1651000" y="2185987"/>
              <a:ext cx="774699" cy="72866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1768188" y="2362052"/>
              <a:ext cx="564404" cy="3643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baseline="0" dirty="0" err="1" smtClean="0">
                  <a:latin typeface="Cambria" pitchFamily="18" charset="0"/>
                </a:rPr>
                <a:t>Clube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0" y="12192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Um clube consiste de no mínimo 20 associados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Uma divisão consiste de 4 a 8 clubes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Uma região consiste de 10 a 16 clubes </a:t>
            </a:r>
            <a:r>
              <a:rPr lang="en-US" sz="1200" dirty="0" smtClean="0">
                <a:solidFill>
                  <a:prstClr val="black"/>
                </a:solidFill>
              </a:rPr>
              <a:t>*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Um distrito é composto de pelo menos 35 clubes com 1250 associados ativos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Vários distritos em uma determinada área geográfica compõem um distrito múltiplo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Cada Lions Clube está localizado em uma das sete áreas jurisdicionais, que são representadas por pelo menos um diretor internacional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sz="1200" dirty="0"/>
              <a:t>*</a:t>
            </a:r>
            <a:r>
              <a:rPr lang="en-US" sz="1200" dirty="0" err="1"/>
              <a:t>opcional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8</a:t>
            </a:fld>
            <a:endParaRPr lang="en-US" dirty="0"/>
          </a:p>
        </p:txBody>
      </p:sp>
      <p:pic>
        <p:nvPicPr>
          <p:cNvPr id="3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6637540"/>
              </p:ext>
            </p:extLst>
          </p:nvPr>
        </p:nvGraphicFramePr>
        <p:xfrm>
          <a:off x="0" y="228600"/>
          <a:ext cx="9144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4790" y="1181098"/>
            <a:ext cx="5029200" cy="5029200"/>
            <a:chOff x="626281" y="101379"/>
            <a:chExt cx="3642344" cy="34975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626281" y="101379"/>
              <a:ext cx="3642344" cy="349758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1872068" y="124610"/>
              <a:ext cx="1138232" cy="291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solidFill>
                    <a:schemeClr val="bg1"/>
                  </a:solidFill>
                  <a:latin typeface="Cambria" pitchFamily="18" charset="0"/>
                </a:rPr>
                <a:t>Área</a:t>
              </a:r>
              <a:r>
                <a:rPr lang="en-US" sz="1400" b="1" dirty="0">
                  <a:solidFill>
                    <a:schemeClr val="bg1"/>
                  </a:solidFill>
                  <a:latin typeface="Cambria" pitchFamily="18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Cambria" pitchFamily="18" charset="0"/>
                </a:rPr>
                <a:t>Jurisdicional</a:t>
              </a:r>
              <a:endParaRPr lang="en-US" sz="1400" b="1" kern="1200" baseline="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1653540"/>
            <a:ext cx="4114800" cy="4114800"/>
            <a:chOff x="723900" y="437197"/>
            <a:chExt cx="2628899" cy="247745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723900" y="437197"/>
              <a:ext cx="2628899" cy="247745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1471493" y="482617"/>
              <a:ext cx="1133712" cy="28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latin typeface="Cambria" pitchFamily="18" charset="0"/>
                </a:rPr>
                <a:t>Distrito </a:t>
              </a:r>
              <a:r>
                <a:rPr lang="en-US" sz="1400" b="1" dirty="0" err="1">
                  <a:latin typeface="Cambria" pitchFamily="18" charset="0"/>
                </a:rPr>
                <a:t>Múltiplo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43000" y="2122170"/>
            <a:ext cx="3200400" cy="3200400"/>
            <a:chOff x="1003298" y="874394"/>
            <a:chExt cx="2070103" cy="20402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1003298" y="874394"/>
              <a:ext cx="2070103" cy="204025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502710" y="874394"/>
              <a:ext cx="1071278" cy="281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latin typeface="Cambria" pitchFamily="18" charset="0"/>
                </a:rPr>
                <a:t>Distrito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92580" y="2590800"/>
            <a:ext cx="2286000" cy="2286000"/>
            <a:chOff x="1219195" y="1311592"/>
            <a:chExt cx="1638308" cy="16030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1219195" y="1311592"/>
              <a:ext cx="1638308" cy="160305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1596006" y="1334747"/>
              <a:ext cx="884686" cy="288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latin typeface="Cambria" pitchFamily="18" charset="0"/>
                </a:rPr>
                <a:t>Região</a:t>
              </a:r>
              <a:r>
                <a:rPr lang="en-US" sz="1400" b="1" dirty="0">
                  <a:latin typeface="Cambria" pitchFamily="18" charset="0"/>
                </a:rPr>
                <a:t>*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35480" y="2941320"/>
            <a:ext cx="1600200" cy="1600200"/>
            <a:chOff x="1447800" y="1748790"/>
            <a:chExt cx="1828800" cy="1828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Oval 31"/>
            <p:cNvSpPr/>
            <p:nvPr/>
          </p:nvSpPr>
          <p:spPr>
            <a:xfrm>
              <a:off x="1447800" y="1748790"/>
              <a:ext cx="1828800" cy="182880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829016" y="1846977"/>
              <a:ext cx="1086394" cy="291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>
                  <a:latin typeface="Cambria" pitchFamily="18" charset="0"/>
                </a:rPr>
                <a:t>Divisão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70760" y="3276600"/>
            <a:ext cx="914400" cy="914400"/>
            <a:chOff x="1651000" y="2185987"/>
            <a:chExt cx="774699" cy="7286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1651000" y="2185987"/>
              <a:ext cx="774699" cy="72866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1719766" y="2362052"/>
              <a:ext cx="658620" cy="3643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baseline="0" dirty="0" err="1" smtClean="0">
                  <a:latin typeface="Cambria" pitchFamily="18" charset="0"/>
                </a:rPr>
                <a:t>Clube</a:t>
              </a:r>
              <a:endParaRPr lang="en-US" sz="1400" b="1" kern="1200" baseline="0" dirty="0">
                <a:latin typeface="Cambria" pitchFamily="18" charset="0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Treinamento para Tesoureiros de Clube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7AB9D-7DAF-4932-8D90-97F45FB0A796}" type="slidenum">
              <a:rPr lang="en-US" smtClean="0"/>
              <a:t>9</a:t>
            </a:fld>
            <a:endParaRPr lang="en-US" dirty="0"/>
          </a:p>
        </p:txBody>
      </p:sp>
      <p:pic>
        <p:nvPicPr>
          <p:cNvPr id="37" name="Picture 3" descr="C:\Users\vcicero\AppData\Local\Microsoft\Windows\Temporary Internet Files\Content.IE5\BV7KX1XL\MC90043261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67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420242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Os clubes e seus associados estão no epicentro da Associação</a:t>
            </a:r>
            <a:r>
              <a:rPr lang="en-US" sz="2400" dirty="0" smtClean="0"/>
              <a:t>.  </a:t>
            </a:r>
          </a:p>
          <a:p>
            <a:pPr algn="ctr"/>
            <a:endParaRPr lang="en-US" sz="2400" dirty="0"/>
          </a:p>
          <a:p>
            <a:pPr algn="ctr"/>
            <a:r>
              <a:rPr lang="pt-BR" sz="2400" dirty="0"/>
              <a:t>Sem o seu empenho em servir outras pessoas localmente, não poderíamos manter o nosso legado de serviço global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8" name="Picture 2" descr="C:\Users\vcicero\AppData\Local\Microsoft\Windows\Temporary Internet Files\Content.IE5\UDH751QD\MC900442122[1].png">
            <a:hlinkClick r:id="rId10" action="ppaction://hlinksldjump" tooltip="Clique aqui para retornar à Página do Índic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43729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5010"/>
  <p:tag name="ARTICULATE_PROJECT_CHECK" val="0"/>
  <p:tag name="ARTICULATE_PRESENTER_VERSION" val="6"/>
  <p:tag name="PRESENTER_PREVIEW_START" val="18"/>
  <p:tag name="PRESENTER_PREVIEW_END" val="21"/>
  <p:tag name="LMS_PUBLISH" val="No"/>
  <p:tag name="ARTICULATE_TEMPLATE" val="Corporate Communications"/>
  <p:tag name="PRESENTER_PREVIEW_MODE" val="0"/>
  <p:tag name="ARTICULATE_SLIDE_COUNT" val="7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806bbd-b623-4421-b7ec-021b0c1d6d70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806bbd-b623-4421-b7ec-021b0c1d6d70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806bbd-b623-4421-b7ec-021b0c1d6d70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f90375-f8fb-43ac-a965-2138a385ec6c"/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_SPRITE_COUNT" val=" 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22422</TotalTime>
  <Words>4662</Words>
  <Application>Microsoft Office PowerPoint</Application>
  <PresentationFormat>Apresentação na tela (4:3)</PresentationFormat>
  <Paragraphs>841</Paragraphs>
  <Slides>70</Slides>
  <Notes>70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9" baseType="lpstr">
      <vt:lpstr>Arial</vt:lpstr>
      <vt:lpstr>Calibri</vt:lpstr>
      <vt:lpstr>Cambria</vt:lpstr>
      <vt:lpstr>Georgia</vt:lpstr>
      <vt:lpstr>Times New Roman</vt:lpstr>
      <vt:lpstr>Wingdings</vt:lpstr>
      <vt:lpstr>Wingdings 2</vt:lpstr>
      <vt:lpstr>ヒラギノ角ゴ Pro W3</vt:lpstr>
      <vt:lpstr>Civic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Cicero, Valerie</dc:creator>
  <cp:lastModifiedBy>User</cp:lastModifiedBy>
  <cp:revision>763</cp:revision>
  <cp:lastPrinted>2014-07-22T13:02:46Z</cp:lastPrinted>
  <dcterms:created xsi:type="dcterms:W3CDTF">2014-04-23T13:12:09Z</dcterms:created>
  <dcterms:modified xsi:type="dcterms:W3CDTF">2016-08-10T03:02:34Z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Club President Presentation2</vt:lpwstr>
  </property>
  <property fmtid="{D5CDD505-2E9C-101B-9397-08002B2CF9AE}" pid="4" name="ArticulateGUID">
    <vt:lpwstr>E55D4C42-328E-4786-0033-03000040254E</vt:lpwstr>
  </property>
  <property fmtid="{D5CDD505-2E9C-101B-9397-08002B2CF9AE}" pid="5" name="ArticulateProjectFull">
    <vt:lpwstr>C:\Users\vcicero\Documents\6 Club Officer Training - out for Translation\Treasurer\7 30 2014 Club Treasurer Training.ppta</vt:lpwstr>
  </property>
</Properties>
</file>